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76" r:id="rId3"/>
    <p:sldId id="271" r:id="rId4"/>
    <p:sldId id="259" r:id="rId5"/>
    <p:sldId id="258" r:id="rId6"/>
    <p:sldId id="260" r:id="rId7"/>
    <p:sldId id="261" r:id="rId8"/>
    <p:sldId id="262" r:id="rId9"/>
    <p:sldId id="263" r:id="rId10"/>
    <p:sldId id="264" r:id="rId11"/>
    <p:sldId id="275" r:id="rId12"/>
    <p:sldId id="265" r:id="rId13"/>
    <p:sldId id="267" r:id="rId14"/>
    <p:sldId id="266" r:id="rId15"/>
    <p:sldId id="269" r:id="rId16"/>
    <p:sldId id="270" r:id="rId17"/>
    <p:sldId id="272" r:id="rId18"/>
    <p:sldId id="273" r:id="rId19"/>
    <p:sldId id="274" r:id="rId20"/>
    <p:sldId id="268" r:id="rId21"/>
  </p:sldIdLst>
  <p:sldSz cx="6858000" cy="9906000" type="A4"/>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39393"/>
    <a:srgbClr val="E8E8E8"/>
    <a:srgbClr val="C7C7C7"/>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117" autoAdjust="0"/>
    <p:restoredTop sz="94660"/>
  </p:normalViewPr>
  <p:slideViewPr>
    <p:cSldViewPr snapToGrid="0">
      <p:cViewPr varScale="1">
        <p:scale>
          <a:sx n="107" d="100"/>
          <a:sy n="107" d="100"/>
        </p:scale>
        <p:origin x="429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1"/>
            <a:ext cx="3078163" cy="512763"/>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4024314" y="1"/>
            <a:ext cx="3078162" cy="512763"/>
          </a:xfrm>
          <a:prstGeom prst="rect">
            <a:avLst/>
          </a:prstGeom>
        </p:spPr>
        <p:txBody>
          <a:bodyPr vert="horz" lIns="91440" tIns="45720" rIns="91440" bIns="45720" rtlCol="0"/>
          <a:lstStyle>
            <a:lvl1pPr algn="r">
              <a:defRPr sz="1200"/>
            </a:lvl1pPr>
          </a:lstStyle>
          <a:p>
            <a:fld id="{3EB9F519-8CA4-4FE5-A571-8630417FF78C}" type="datetimeFigureOut">
              <a:rPr lang="de-DE" smtClean="0"/>
              <a:t>29.07.2026</a:t>
            </a:fld>
            <a:endParaRPr lang="de-DE"/>
          </a:p>
        </p:txBody>
      </p:sp>
      <p:sp>
        <p:nvSpPr>
          <p:cNvPr id="4" name="Folienbildplatzhalter 3"/>
          <p:cNvSpPr>
            <a:spLocks noGrp="1" noRot="1" noChangeAspect="1"/>
          </p:cNvSpPr>
          <p:nvPr>
            <p:ph type="sldImg" idx="2"/>
          </p:nvPr>
        </p:nvSpPr>
        <p:spPr>
          <a:xfrm>
            <a:off x="2357438" y="1279525"/>
            <a:ext cx="2390775" cy="34544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4024314" y="9721850"/>
            <a:ext cx="3078162" cy="512763"/>
          </a:xfrm>
          <a:prstGeom prst="rect">
            <a:avLst/>
          </a:prstGeom>
        </p:spPr>
        <p:txBody>
          <a:bodyPr vert="horz" lIns="91440" tIns="45720" rIns="91440" bIns="45720" rtlCol="0" anchor="b"/>
          <a:lstStyle>
            <a:lvl1pPr algn="r">
              <a:defRPr sz="1200"/>
            </a:lvl1pPr>
          </a:lstStyle>
          <a:p>
            <a:fld id="{EDEED7CA-F9FB-4549-AC58-AACC1B142D90}" type="slidenum">
              <a:rPr lang="de-DE" smtClean="0"/>
              <a:t>‹Nr.›</a:t>
            </a:fld>
            <a:endParaRPr lang="de-DE"/>
          </a:p>
        </p:txBody>
      </p:sp>
    </p:spTree>
    <p:extLst>
      <p:ext uri="{BB962C8B-B14F-4D97-AF65-F5344CB8AC3E}">
        <p14:creationId xmlns:p14="http://schemas.microsoft.com/office/powerpoint/2010/main" val="77016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EDEED7CA-F9FB-4549-AC58-AACC1B142D90}" type="slidenum">
              <a:rPr lang="de-DE" smtClean="0"/>
              <a:t>14</a:t>
            </a:fld>
            <a:endParaRPr lang="de-DE"/>
          </a:p>
        </p:txBody>
      </p:sp>
    </p:spTree>
    <p:extLst>
      <p:ext uri="{BB962C8B-B14F-4D97-AF65-F5344CB8AC3E}">
        <p14:creationId xmlns:p14="http://schemas.microsoft.com/office/powerpoint/2010/main" val="3045334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F3C2C-3950-D0AE-5BDC-8F66DC4A4B6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35BA9D7-17DA-8FA2-B0D4-57F8BB4AF4C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F930AD-9CE2-3C31-E9FC-BC522A497526}"/>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B009117E-B67C-0CBD-CB10-DC32E25E210F}"/>
              </a:ext>
            </a:extLst>
          </p:cNvPr>
          <p:cNvSpPr>
            <a:spLocks noGrp="1"/>
          </p:cNvSpPr>
          <p:nvPr>
            <p:ph type="sldNum" sz="quarter" idx="5"/>
          </p:nvPr>
        </p:nvSpPr>
        <p:spPr/>
        <p:txBody>
          <a:bodyPr/>
          <a:lstStyle/>
          <a:p>
            <a:fld id="{EDEED7CA-F9FB-4549-AC58-AACC1B142D90}" type="slidenum">
              <a:rPr lang="de-DE" smtClean="0"/>
              <a:t>15</a:t>
            </a:fld>
            <a:endParaRPr lang="de-DE"/>
          </a:p>
        </p:txBody>
      </p:sp>
    </p:spTree>
    <p:extLst>
      <p:ext uri="{BB962C8B-B14F-4D97-AF65-F5344CB8AC3E}">
        <p14:creationId xmlns:p14="http://schemas.microsoft.com/office/powerpoint/2010/main" val="932329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0ED3F-702C-5669-FA60-55F446FE177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4C5773D-4621-8B83-1373-669C86E7BC5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1EFD7E0-C5C5-A456-5B93-0AAD799E8A7D}"/>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531BE365-CC84-B7E7-C790-54167B99531D}"/>
              </a:ext>
            </a:extLst>
          </p:cNvPr>
          <p:cNvSpPr>
            <a:spLocks noGrp="1"/>
          </p:cNvSpPr>
          <p:nvPr>
            <p:ph type="sldNum" sz="quarter" idx="5"/>
          </p:nvPr>
        </p:nvSpPr>
        <p:spPr/>
        <p:txBody>
          <a:bodyPr/>
          <a:lstStyle/>
          <a:p>
            <a:fld id="{EDEED7CA-F9FB-4549-AC58-AACC1B142D90}" type="slidenum">
              <a:rPr lang="de-DE" smtClean="0"/>
              <a:t>16</a:t>
            </a:fld>
            <a:endParaRPr lang="de-DE"/>
          </a:p>
        </p:txBody>
      </p:sp>
    </p:spTree>
    <p:extLst>
      <p:ext uri="{BB962C8B-B14F-4D97-AF65-F5344CB8AC3E}">
        <p14:creationId xmlns:p14="http://schemas.microsoft.com/office/powerpoint/2010/main" val="21085590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EBCF3-9814-1A98-B56D-982A3FA18E1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5BC8EC6-873D-AAD1-F5B2-875CB1577C0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21740CB-42DA-56B8-6BCD-8FC59C5BD450}"/>
              </a:ext>
            </a:extLst>
          </p:cNvPr>
          <p:cNvSpPr>
            <a:spLocks noGrp="1"/>
          </p:cNvSpPr>
          <p:nvPr>
            <p:ph type="body" idx="1"/>
          </p:nvPr>
        </p:nvSpPr>
        <p:spPr/>
        <p:txBody>
          <a:bodyPr/>
          <a:lstStyle/>
          <a:p>
            <a:endParaRPr lang="de-DE" dirty="0"/>
          </a:p>
        </p:txBody>
      </p:sp>
      <p:sp>
        <p:nvSpPr>
          <p:cNvPr id="4" name="Foliennummernplatzhalter 3">
            <a:extLst>
              <a:ext uri="{FF2B5EF4-FFF2-40B4-BE49-F238E27FC236}">
                <a16:creationId xmlns:a16="http://schemas.microsoft.com/office/drawing/2014/main" id="{F3C61EA0-D351-BF70-CA54-B02D026CA3B2}"/>
              </a:ext>
            </a:extLst>
          </p:cNvPr>
          <p:cNvSpPr>
            <a:spLocks noGrp="1"/>
          </p:cNvSpPr>
          <p:nvPr>
            <p:ph type="sldNum" sz="quarter" idx="5"/>
          </p:nvPr>
        </p:nvSpPr>
        <p:spPr/>
        <p:txBody>
          <a:bodyPr/>
          <a:lstStyle/>
          <a:p>
            <a:fld id="{EDEED7CA-F9FB-4549-AC58-AACC1B142D90}" type="slidenum">
              <a:rPr lang="de-DE" smtClean="0"/>
              <a:t>17</a:t>
            </a:fld>
            <a:endParaRPr lang="de-DE"/>
          </a:p>
        </p:txBody>
      </p:sp>
    </p:spTree>
    <p:extLst>
      <p:ext uri="{BB962C8B-B14F-4D97-AF65-F5344CB8AC3E}">
        <p14:creationId xmlns:p14="http://schemas.microsoft.com/office/powerpoint/2010/main" val="3201769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de-DE"/>
              <a:t>Mastertitelformat bearbeiten</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63819214-3167-4F61-956B-D1D133DD39D7}" type="datetimeFigureOut">
              <a:rPr lang="de-DE" smtClean="0"/>
              <a:t>29.07.2026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9810277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63819214-3167-4F61-956B-D1D133DD39D7}" type="datetimeFigureOut">
              <a:rPr lang="de-DE" smtClean="0"/>
              <a:t>29.07.2026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3240842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de-DE"/>
              <a:t>Mastertitelformat bearbeiten</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63819214-3167-4F61-956B-D1D133DD39D7}" type="datetimeFigureOut">
              <a:rPr lang="de-DE" smtClean="0"/>
              <a:t>29.07.2026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3499353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63819214-3167-4F61-956B-D1D133DD39D7}" type="datetimeFigureOut">
              <a:rPr lang="de-DE" smtClean="0"/>
              <a:t>29.07.2026</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331004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de-DE"/>
              <a:t>Mastertitelformat bearbeiten</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Mastertextformat bearbeiten</a:t>
            </a:r>
          </a:p>
        </p:txBody>
      </p:sp>
      <p:sp>
        <p:nvSpPr>
          <p:cNvPr id="4" name="Content Placeholder 3"/>
          <p:cNvSpPr>
            <a:spLocks noGrp="1"/>
          </p:cNvSpPr>
          <p:nvPr>
            <p:ph sz="half" idx="2"/>
          </p:nvPr>
        </p:nvSpPr>
        <p:spPr>
          <a:xfrm>
            <a:off x="472381" y="3618442"/>
            <a:ext cx="2901255" cy="532218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de-DE"/>
              <a:t>Mastertextformat bearbeiten</a:t>
            </a:r>
          </a:p>
        </p:txBody>
      </p:sp>
      <p:sp>
        <p:nvSpPr>
          <p:cNvPr id="6" name="Content Placeholder 5"/>
          <p:cNvSpPr>
            <a:spLocks noGrp="1"/>
          </p:cNvSpPr>
          <p:nvPr>
            <p:ph sz="quarter" idx="4"/>
          </p:nvPr>
        </p:nvSpPr>
        <p:spPr>
          <a:xfrm>
            <a:off x="3471863" y="3618442"/>
            <a:ext cx="2915543" cy="532218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63819214-3167-4F61-956B-D1D133DD39D7}" type="datetimeFigureOut">
              <a:rPr lang="de-DE" smtClean="0"/>
              <a:t>29.07.2026</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156658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fld id="{63819214-3167-4F61-956B-D1D133DD39D7}" type="datetimeFigureOut">
              <a:rPr lang="de-DE" smtClean="0"/>
              <a:t>29.07.2026</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2569692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819214-3167-4F61-956B-D1D133DD39D7}" type="datetimeFigureOut">
              <a:rPr lang="de-DE" smtClean="0"/>
              <a:t>29.07.2026</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3808055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de-DE"/>
              <a:t>Mastertitelformat bearbeiten</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e-DE"/>
              <a:t>Mastertextformat bearbeiten</a:t>
            </a:r>
          </a:p>
        </p:txBody>
      </p:sp>
      <p:sp>
        <p:nvSpPr>
          <p:cNvPr id="5" name="Date Placeholder 4"/>
          <p:cNvSpPr>
            <a:spLocks noGrp="1"/>
          </p:cNvSpPr>
          <p:nvPr>
            <p:ph type="dt" sz="half" idx="10"/>
          </p:nvPr>
        </p:nvSpPr>
        <p:spPr/>
        <p:txBody>
          <a:bodyPr/>
          <a:lstStyle/>
          <a:p>
            <a:fld id="{63819214-3167-4F61-956B-D1D133DD39D7}" type="datetimeFigureOut">
              <a:rPr lang="de-DE" smtClean="0"/>
              <a:t>29.07.2026</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1235369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de-DE"/>
              <a:t>Mastertitelformat bearbeiten</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de-DE"/>
              <a:t>Bild durch Klicken auf Symbol hinzufügen</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de-DE"/>
              <a:t>Mastertextformat bearbeiten</a:t>
            </a:r>
          </a:p>
        </p:txBody>
      </p:sp>
      <p:sp>
        <p:nvSpPr>
          <p:cNvPr id="5" name="Date Placeholder 4"/>
          <p:cNvSpPr>
            <a:spLocks noGrp="1"/>
          </p:cNvSpPr>
          <p:nvPr>
            <p:ph type="dt" sz="half" idx="10"/>
          </p:nvPr>
        </p:nvSpPr>
        <p:spPr/>
        <p:txBody>
          <a:bodyPr/>
          <a:lstStyle/>
          <a:p>
            <a:fld id="{63819214-3167-4F61-956B-D1D133DD39D7}" type="datetimeFigureOut">
              <a:rPr lang="de-DE" smtClean="0"/>
              <a:t>29.07.2026</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4167043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63819214-3167-4F61-956B-D1D133DD39D7}" type="datetimeFigureOut">
              <a:rPr lang="de-DE" smtClean="0"/>
              <a:t>29.07.2026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1014977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de-DE"/>
              <a:t>Mastertitelformat bearbeiten</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63819214-3167-4F61-956B-D1D133DD39D7}" type="datetimeFigureOut">
              <a:rPr lang="de-DE" smtClean="0"/>
              <a:t>29.07.2026</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2EB306FA-31C5-412F-A801-AEFD41E3AC23}" type="slidenum">
              <a:rPr lang="de-DE" smtClean="0"/>
              <a:t>‹Nr.›</a:t>
            </a:fld>
            <a:endParaRPr lang="de-DE"/>
          </a:p>
        </p:txBody>
      </p:sp>
    </p:spTree>
    <p:extLst>
      <p:ext uri="{BB962C8B-B14F-4D97-AF65-F5344CB8AC3E}">
        <p14:creationId xmlns:p14="http://schemas.microsoft.com/office/powerpoint/2010/main" val="1139401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de-DE"/>
              <a:t>Mastertitelformat bearbeiten</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63819214-3167-4F61-956B-D1D133DD39D7}" type="datetimeFigureOut">
              <a:rPr lang="de-DE" smtClean="0"/>
              <a:t>29.07.2026</a:t>
            </a:fld>
            <a:endParaRPr lang="de-DE"/>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de-DE"/>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EB306FA-31C5-412F-A801-AEFD41E3AC23}" type="slidenum">
              <a:rPr lang="de-DE" smtClean="0"/>
              <a:t>‹Nr.›</a:t>
            </a:fld>
            <a:endParaRPr lang="de-DE"/>
          </a:p>
        </p:txBody>
      </p:sp>
    </p:spTree>
    <p:extLst>
      <p:ext uri="{BB962C8B-B14F-4D97-AF65-F5344CB8AC3E}">
        <p14:creationId xmlns:p14="http://schemas.microsoft.com/office/powerpoint/2010/main" val="11083117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JPE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 Id="rId4" Type="http://schemas.microsoft.com/office/2007/relationships/hdphoto" Target="../media/hdphoto3.wdp"/></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27.png"/><Relationship Id="rId4" Type="http://schemas.microsoft.com/office/2007/relationships/hdphoto" Target="../media/hdphoto4.wdp"/></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7.png"/><Relationship Id="rId7"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9.jpg"/><Relationship Id="rId5" Type="http://schemas.microsoft.com/office/2007/relationships/hdphoto" Target="../media/hdphoto6.wdp"/><Relationship Id="rId4" Type="http://schemas.openxmlformats.org/officeDocument/2006/relationships/image" Target="../media/image28.png"/><Relationship Id="rId9" Type="http://schemas.openxmlformats.org/officeDocument/2006/relationships/image" Target="../media/image32.jpg"/></Relationships>
</file>

<file path=ppt/slides/_rels/slide15.xml.rels><?xml version="1.0" encoding="UTF-8" standalone="yes"?>
<Relationships xmlns="http://schemas.openxmlformats.org/package/2006/relationships"><Relationship Id="rId8" Type="http://schemas.openxmlformats.org/officeDocument/2006/relationships/image" Target="../media/image35.png"/><Relationship Id="rId13" Type="http://schemas.microsoft.com/office/2007/relationships/hdphoto" Target="../media/hdphoto11.wdp"/><Relationship Id="rId18" Type="http://schemas.openxmlformats.org/officeDocument/2006/relationships/image" Target="../media/image42.png"/><Relationship Id="rId3" Type="http://schemas.openxmlformats.org/officeDocument/2006/relationships/image" Target="../media/image7.png"/><Relationship Id="rId7" Type="http://schemas.microsoft.com/office/2007/relationships/hdphoto" Target="../media/hdphoto8.wdp"/><Relationship Id="rId12" Type="http://schemas.openxmlformats.org/officeDocument/2006/relationships/image" Target="../media/image37.png"/><Relationship Id="rId17" Type="http://schemas.openxmlformats.org/officeDocument/2006/relationships/image" Target="../media/image41.png"/><Relationship Id="rId2" Type="http://schemas.openxmlformats.org/officeDocument/2006/relationships/notesSlide" Target="../notesSlides/notesSlide2.xml"/><Relationship Id="rId16"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34.png"/><Relationship Id="rId11" Type="http://schemas.microsoft.com/office/2007/relationships/hdphoto" Target="../media/hdphoto10.wdp"/><Relationship Id="rId5" Type="http://schemas.microsoft.com/office/2007/relationships/hdphoto" Target="../media/hdphoto7.wdp"/><Relationship Id="rId15" Type="http://schemas.openxmlformats.org/officeDocument/2006/relationships/image" Target="../media/image39.png"/><Relationship Id="rId10" Type="http://schemas.openxmlformats.org/officeDocument/2006/relationships/image" Target="../media/image36.png"/><Relationship Id="rId4" Type="http://schemas.openxmlformats.org/officeDocument/2006/relationships/image" Target="../media/image33.png"/><Relationship Id="rId9" Type="http://schemas.microsoft.com/office/2007/relationships/hdphoto" Target="../media/hdphoto9.wdp"/><Relationship Id="rId14" Type="http://schemas.openxmlformats.org/officeDocument/2006/relationships/image" Target="../media/image38.png"/></Relationships>
</file>

<file path=ppt/slides/_rels/slide1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3.jpg"/><Relationship Id="rId7" Type="http://schemas.openxmlformats.org/officeDocument/2006/relationships/image" Target="../media/image47.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6.jpg"/><Relationship Id="rId5" Type="http://schemas.openxmlformats.org/officeDocument/2006/relationships/image" Target="../media/image45.jpg"/><Relationship Id="rId4" Type="http://schemas.openxmlformats.org/officeDocument/2006/relationships/image" Target="../media/image44.jpg"/></Relationships>
</file>

<file path=ppt/slides/_rels/slide17.xml.rels><?xml version="1.0" encoding="UTF-8" standalone="yes"?>
<Relationships xmlns="http://schemas.openxmlformats.org/package/2006/relationships"><Relationship Id="rId8" Type="http://schemas.microsoft.com/office/2007/relationships/hdphoto" Target="../media/hdphoto14.wdp"/><Relationship Id="rId13" Type="http://schemas.openxmlformats.org/officeDocument/2006/relationships/image" Target="../media/image53.jpg"/><Relationship Id="rId18" Type="http://schemas.openxmlformats.org/officeDocument/2006/relationships/image" Target="../media/image7.png"/><Relationship Id="rId3" Type="http://schemas.openxmlformats.org/officeDocument/2006/relationships/image" Target="../media/image48.png"/><Relationship Id="rId7" Type="http://schemas.openxmlformats.org/officeDocument/2006/relationships/image" Target="../media/image50.png"/><Relationship Id="rId12" Type="http://schemas.microsoft.com/office/2007/relationships/hdphoto" Target="../media/hdphoto16.wdp"/><Relationship Id="rId17" Type="http://schemas.openxmlformats.org/officeDocument/2006/relationships/image" Target="../media/image57.jpg"/><Relationship Id="rId2" Type="http://schemas.openxmlformats.org/officeDocument/2006/relationships/notesSlide" Target="../notesSlides/notesSlide4.xml"/><Relationship Id="rId16" Type="http://schemas.openxmlformats.org/officeDocument/2006/relationships/image" Target="../media/image56.jpg"/><Relationship Id="rId1" Type="http://schemas.openxmlformats.org/officeDocument/2006/relationships/slideLayout" Target="../slideLayouts/slideLayout1.xml"/><Relationship Id="rId6" Type="http://schemas.microsoft.com/office/2007/relationships/hdphoto" Target="../media/hdphoto13.wdp"/><Relationship Id="rId11" Type="http://schemas.openxmlformats.org/officeDocument/2006/relationships/image" Target="../media/image52.png"/><Relationship Id="rId5" Type="http://schemas.openxmlformats.org/officeDocument/2006/relationships/image" Target="../media/image49.png"/><Relationship Id="rId15" Type="http://schemas.openxmlformats.org/officeDocument/2006/relationships/image" Target="../media/image55.jpg"/><Relationship Id="rId10" Type="http://schemas.microsoft.com/office/2007/relationships/hdphoto" Target="../media/hdphoto15.wdp"/><Relationship Id="rId4" Type="http://schemas.microsoft.com/office/2007/relationships/hdphoto" Target="../media/hdphoto12.wdp"/><Relationship Id="rId9" Type="http://schemas.openxmlformats.org/officeDocument/2006/relationships/image" Target="../media/image51.png"/><Relationship Id="rId14" Type="http://schemas.openxmlformats.org/officeDocument/2006/relationships/image" Target="../media/image54.jpg"/></Relationships>
</file>

<file path=ppt/slides/_rels/slide1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59.jpg"/></Relationships>
</file>

<file path=ppt/slides/_rels/slide19.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60.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A4286-682E-9B15-724E-7AA135235986}"/>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95A21FC0-AECA-59B5-2DAE-7F7D1094D681}"/>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5" name="Rechteck 4">
            <a:extLst>
              <a:ext uri="{FF2B5EF4-FFF2-40B4-BE49-F238E27FC236}">
                <a16:creationId xmlns:a16="http://schemas.microsoft.com/office/drawing/2014/main" id="{CDE9EA5C-BA74-D2CF-4A4A-0C859106EA9F}"/>
              </a:ext>
            </a:extLst>
          </p:cNvPr>
          <p:cNvSpPr/>
          <p:nvPr/>
        </p:nvSpPr>
        <p:spPr>
          <a:xfrm>
            <a:off x="-10462" y="-1"/>
            <a:ext cx="6868462" cy="7924801"/>
          </a:xfrm>
          <a:prstGeom prst="rect">
            <a:avLst/>
          </a:prstGeom>
          <a:solidFill>
            <a:srgbClr val="93939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Textfeld 6">
            <a:extLst>
              <a:ext uri="{FF2B5EF4-FFF2-40B4-BE49-F238E27FC236}">
                <a16:creationId xmlns:a16="http://schemas.microsoft.com/office/drawing/2014/main" id="{6835C472-3B42-C0EF-F222-44439B57CC68}"/>
              </a:ext>
            </a:extLst>
          </p:cNvPr>
          <p:cNvSpPr txBox="1"/>
          <p:nvPr/>
        </p:nvSpPr>
        <p:spPr>
          <a:xfrm>
            <a:off x="1704785" y="8274136"/>
            <a:ext cx="3437964" cy="923330"/>
          </a:xfrm>
          <a:prstGeom prst="rect">
            <a:avLst/>
          </a:prstGeom>
          <a:noFill/>
        </p:spPr>
        <p:txBody>
          <a:bodyPr wrap="square">
            <a:spAutoFit/>
          </a:bodyPr>
          <a:lstStyle/>
          <a:p>
            <a:pPr algn="ctr"/>
            <a:r>
              <a:rPr lang="en-US" dirty="0">
                <a:solidFill>
                  <a:schemeClr val="bg1">
                    <a:lumMod val="95000"/>
                  </a:schemeClr>
                </a:solidFill>
                <a:latin typeface="Montserrat" pitchFamily="2" charset="0"/>
              </a:rPr>
              <a:t>The most exciting new interior watch brand of </a:t>
            </a:r>
          </a:p>
          <a:p>
            <a:pPr algn="ctr"/>
            <a:r>
              <a:rPr lang="en-US" dirty="0">
                <a:solidFill>
                  <a:schemeClr val="bg1">
                    <a:lumMod val="95000"/>
                  </a:schemeClr>
                </a:solidFill>
                <a:latin typeface="Montserrat" pitchFamily="2" charset="0"/>
              </a:rPr>
              <a:t>2027</a:t>
            </a:r>
            <a:endParaRPr lang="de-DE" dirty="0">
              <a:solidFill>
                <a:schemeClr val="bg1">
                  <a:lumMod val="95000"/>
                </a:schemeClr>
              </a:solidFill>
              <a:latin typeface="Montserrat" pitchFamily="2" charset="0"/>
            </a:endParaRPr>
          </a:p>
        </p:txBody>
      </p:sp>
      <p:pic>
        <p:nvPicPr>
          <p:cNvPr id="13" name="Grafik 12">
            <a:extLst>
              <a:ext uri="{FF2B5EF4-FFF2-40B4-BE49-F238E27FC236}">
                <a16:creationId xmlns:a16="http://schemas.microsoft.com/office/drawing/2014/main" id="{38BD0565-434F-0238-147E-1B5F6C55729C}"/>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358588" y="896016"/>
            <a:ext cx="6140824" cy="6141728"/>
          </a:xfrm>
          <a:prstGeom prst="rect">
            <a:avLst/>
          </a:prstGeom>
        </p:spPr>
      </p:pic>
      <p:pic>
        <p:nvPicPr>
          <p:cNvPr id="4" name="Grafik 3">
            <a:extLst>
              <a:ext uri="{FF2B5EF4-FFF2-40B4-BE49-F238E27FC236}">
                <a16:creationId xmlns:a16="http://schemas.microsoft.com/office/drawing/2014/main" id="{83EC9816-9274-AAD8-C8B3-5570D6F025B4}"/>
              </a:ext>
            </a:extLst>
          </p:cNvPr>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2536547" y="3681079"/>
            <a:ext cx="1756511" cy="475860"/>
          </a:xfrm>
          <a:prstGeom prst="rect">
            <a:avLst/>
          </a:prstGeom>
        </p:spPr>
      </p:pic>
    </p:spTree>
    <p:extLst>
      <p:ext uri="{BB962C8B-B14F-4D97-AF65-F5344CB8AC3E}">
        <p14:creationId xmlns:p14="http://schemas.microsoft.com/office/powerpoint/2010/main" val="41065917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56A1957D-F50B-4610-109E-B30AA0C018C1}"/>
              </a:ext>
            </a:extLst>
          </p:cNvPr>
          <p:cNvPicPr>
            <a:picLocks noChangeAspect="1"/>
          </p:cNvPicPr>
          <p:nvPr/>
        </p:nvPicPr>
        <p:blipFill>
          <a:blip r:embed="rId2">
            <a:extLst>
              <a:ext uri="{28A0092B-C50C-407E-A947-70E740481C1C}">
                <a14:useLocalDpi xmlns:a14="http://schemas.microsoft.com/office/drawing/2010/main" val="0"/>
              </a:ext>
            </a:extLst>
          </a:blip>
          <a:srcRect l="1453" t="1" r="1453" b="513"/>
          <a:stretch>
            <a:fillRect/>
          </a:stretch>
        </p:blipFill>
        <p:spPr>
          <a:xfrm>
            <a:off x="0" y="0"/>
            <a:ext cx="6857999" cy="9906000"/>
          </a:xfrm>
          <a:prstGeom prst="rect">
            <a:avLst/>
          </a:prstGeom>
        </p:spPr>
      </p:pic>
      <p:pic>
        <p:nvPicPr>
          <p:cNvPr id="3" name="Grafik 2">
            <a:extLst>
              <a:ext uri="{FF2B5EF4-FFF2-40B4-BE49-F238E27FC236}">
                <a16:creationId xmlns:a16="http://schemas.microsoft.com/office/drawing/2014/main" id="{3FF991BB-B172-16A3-E1BB-94A423752D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384" y="0"/>
            <a:ext cx="7026903" cy="9906000"/>
          </a:xfrm>
          <a:prstGeom prst="rect">
            <a:avLst/>
          </a:prstGeom>
        </p:spPr>
      </p:pic>
    </p:spTree>
    <p:extLst>
      <p:ext uri="{BB962C8B-B14F-4D97-AF65-F5344CB8AC3E}">
        <p14:creationId xmlns:p14="http://schemas.microsoft.com/office/powerpoint/2010/main" val="1013623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8FC37-07A3-E54B-A1BB-2F334B5312CF}"/>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F29562CC-7C94-D0BB-E072-F6367279B87C}"/>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0" name="Grafik 19">
            <a:extLst>
              <a:ext uri="{FF2B5EF4-FFF2-40B4-BE49-F238E27FC236}">
                <a16:creationId xmlns:a16="http://schemas.microsoft.com/office/drawing/2014/main" id="{B7A88A27-0336-0C1E-E133-187C28DA0F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89106"/>
            <a:ext cx="6858000" cy="2937510"/>
          </a:xfrm>
          <a:prstGeom prst="rect">
            <a:avLst/>
          </a:prstGeom>
        </p:spPr>
      </p:pic>
      <p:pic>
        <p:nvPicPr>
          <p:cNvPr id="10" name="Grafik 9">
            <a:extLst>
              <a:ext uri="{FF2B5EF4-FFF2-40B4-BE49-F238E27FC236}">
                <a16:creationId xmlns:a16="http://schemas.microsoft.com/office/drawing/2014/main" id="{627D3D70-F120-D26A-BFF7-3D1EBDD37EDC}"/>
              </a:ext>
            </a:extLst>
          </p:cNvPr>
          <p:cNvPicPr>
            <a:picLocks noChangeAspect="1"/>
          </p:cNvPicPr>
          <p:nvPr/>
        </p:nvPicPr>
        <p:blipFill>
          <a:blip r:embed="rId3">
            <a:extLst>
              <a:ext uri="{28A0092B-C50C-407E-A947-70E740481C1C}">
                <a14:useLocalDpi xmlns:a14="http://schemas.microsoft.com/office/drawing/2010/main" val="0"/>
              </a:ext>
            </a:extLst>
          </a:blip>
          <a:srcRect l="-839" r="-1958"/>
          <a:stretch>
            <a:fillRect/>
          </a:stretch>
        </p:blipFill>
        <p:spPr>
          <a:xfrm>
            <a:off x="-62753" y="-1"/>
            <a:ext cx="7064187" cy="2956388"/>
          </a:xfrm>
          <a:prstGeom prst="rect">
            <a:avLst/>
          </a:prstGeom>
        </p:spPr>
      </p:pic>
      <p:pic>
        <p:nvPicPr>
          <p:cNvPr id="23" name="Grafik 22">
            <a:extLst>
              <a:ext uri="{FF2B5EF4-FFF2-40B4-BE49-F238E27FC236}">
                <a16:creationId xmlns:a16="http://schemas.microsoft.com/office/drawing/2014/main" id="{45485B6E-00E0-F48B-8E76-D65CC3FB8AAC}"/>
              </a:ext>
            </a:extLst>
          </p:cNvPr>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847619" y="3681079"/>
            <a:ext cx="1756511" cy="475860"/>
          </a:xfrm>
          <a:prstGeom prst="rect">
            <a:avLst/>
          </a:prstGeom>
        </p:spPr>
      </p:pic>
      <p:sp>
        <p:nvSpPr>
          <p:cNvPr id="24" name="Textfeld 23">
            <a:extLst>
              <a:ext uri="{FF2B5EF4-FFF2-40B4-BE49-F238E27FC236}">
                <a16:creationId xmlns:a16="http://schemas.microsoft.com/office/drawing/2014/main" id="{FB7B22E8-7278-CE6E-347A-AC6D2E3C5AD7}"/>
              </a:ext>
            </a:extLst>
          </p:cNvPr>
          <p:cNvSpPr txBox="1"/>
          <p:nvPr/>
        </p:nvSpPr>
        <p:spPr>
          <a:xfrm>
            <a:off x="631569" y="4383452"/>
            <a:ext cx="2340705" cy="400110"/>
          </a:xfrm>
          <a:prstGeom prst="rect">
            <a:avLst/>
          </a:prstGeom>
          <a:noFill/>
        </p:spPr>
        <p:txBody>
          <a:bodyPr wrap="none" rtlCol="0">
            <a:spAutoFit/>
          </a:bodyPr>
          <a:lstStyle/>
          <a:p>
            <a:r>
              <a:rPr lang="de-DE" sz="2000" dirty="0">
                <a:solidFill>
                  <a:schemeClr val="bg1">
                    <a:lumMod val="95000"/>
                  </a:schemeClr>
                </a:solidFill>
                <a:latin typeface="Montserrat" pitchFamily="2" charset="0"/>
              </a:rPr>
              <a:t>WHERE WE ARE</a:t>
            </a:r>
          </a:p>
        </p:txBody>
      </p:sp>
      <p:sp>
        <p:nvSpPr>
          <p:cNvPr id="25" name="Textfeld 24">
            <a:extLst>
              <a:ext uri="{FF2B5EF4-FFF2-40B4-BE49-F238E27FC236}">
                <a16:creationId xmlns:a16="http://schemas.microsoft.com/office/drawing/2014/main" id="{AD6AEB4B-7702-D9DB-65D2-43E1CB8BDB22}"/>
              </a:ext>
            </a:extLst>
          </p:cNvPr>
          <p:cNvSpPr txBox="1"/>
          <p:nvPr/>
        </p:nvSpPr>
        <p:spPr>
          <a:xfrm>
            <a:off x="0" y="2977003"/>
            <a:ext cx="6302190" cy="261610"/>
          </a:xfrm>
          <a:prstGeom prst="rect">
            <a:avLst/>
          </a:prstGeom>
          <a:noFill/>
        </p:spPr>
        <p:txBody>
          <a:bodyPr wrap="square" rtlCol="0">
            <a:spAutoFit/>
          </a:bodyPr>
          <a:lstStyle/>
          <a:p>
            <a:r>
              <a:rPr lang="de-DE" sz="1100" dirty="0">
                <a:solidFill>
                  <a:schemeClr val="tx1">
                    <a:lumMod val="50000"/>
                    <a:lumOff val="50000"/>
                  </a:schemeClr>
                </a:solidFill>
                <a:latin typeface="Montserrat Medium" pitchFamily="2" charset="0"/>
              </a:rPr>
              <a:t>CENTENARIO TIME-HUB ATELIER</a:t>
            </a:r>
          </a:p>
        </p:txBody>
      </p:sp>
      <p:sp>
        <p:nvSpPr>
          <p:cNvPr id="27" name="Textfeld 26">
            <a:extLst>
              <a:ext uri="{FF2B5EF4-FFF2-40B4-BE49-F238E27FC236}">
                <a16:creationId xmlns:a16="http://schemas.microsoft.com/office/drawing/2014/main" id="{2A45FC12-3B84-F54D-4CDE-C67C239F9C6C}"/>
              </a:ext>
            </a:extLst>
          </p:cNvPr>
          <p:cNvSpPr txBox="1"/>
          <p:nvPr/>
        </p:nvSpPr>
        <p:spPr>
          <a:xfrm>
            <a:off x="3850339" y="6718531"/>
            <a:ext cx="6302190" cy="261610"/>
          </a:xfrm>
          <a:prstGeom prst="rect">
            <a:avLst/>
          </a:prstGeom>
          <a:noFill/>
        </p:spPr>
        <p:txBody>
          <a:bodyPr wrap="square" rtlCol="0">
            <a:spAutoFit/>
          </a:bodyPr>
          <a:lstStyle/>
          <a:p>
            <a:r>
              <a:rPr lang="de-DE" sz="1100" dirty="0">
                <a:solidFill>
                  <a:schemeClr val="tx1">
                    <a:lumMod val="50000"/>
                    <a:lumOff val="50000"/>
                  </a:schemeClr>
                </a:solidFill>
                <a:latin typeface="Montserrat Medium" pitchFamily="2" charset="0"/>
              </a:rPr>
              <a:t>CENTENARIO TIME-HUB MANUFAKTUR</a:t>
            </a:r>
          </a:p>
        </p:txBody>
      </p:sp>
      <p:sp>
        <p:nvSpPr>
          <p:cNvPr id="31" name="Textfeld 30">
            <a:extLst>
              <a:ext uri="{FF2B5EF4-FFF2-40B4-BE49-F238E27FC236}">
                <a16:creationId xmlns:a16="http://schemas.microsoft.com/office/drawing/2014/main" id="{D4B69CCF-D6FD-C9AB-D365-5AE35A90D4AC}"/>
              </a:ext>
            </a:extLst>
          </p:cNvPr>
          <p:cNvSpPr txBox="1"/>
          <p:nvPr/>
        </p:nvSpPr>
        <p:spPr>
          <a:xfrm>
            <a:off x="601407" y="4953000"/>
            <a:ext cx="5418471" cy="1107996"/>
          </a:xfrm>
          <a:prstGeom prst="rect">
            <a:avLst/>
          </a:prstGeom>
          <a:noFill/>
        </p:spPr>
        <p:txBody>
          <a:bodyPr wrap="none" rtlCol="0">
            <a:spAutoFit/>
          </a:bodyPr>
          <a:lstStyle/>
          <a:p>
            <a:pPr marL="171450" lvl="0" indent="-171450" defTabSz="914400" eaLnBrk="0" fontAlgn="base" hangingPunct="0">
              <a:spcBef>
                <a:spcPct val="0"/>
              </a:spcBef>
              <a:spcAft>
                <a:spcPct val="0"/>
              </a:spcAft>
              <a:buFont typeface="Wingdings" panose="05000000000000000000" pitchFamily="2" charset="2"/>
              <a:buChar char="§"/>
            </a:pPr>
            <a:r>
              <a:rPr lang="en-US" sz="1100" dirty="0">
                <a:solidFill>
                  <a:schemeClr val="bg1">
                    <a:lumMod val="95000"/>
                  </a:schemeClr>
                </a:solidFill>
              </a:rPr>
              <a:t>Based in Southern Germany</a:t>
            </a:r>
          </a:p>
          <a:p>
            <a:pPr marL="171450" lvl="0" indent="-171450" defTabSz="914400" eaLnBrk="0" fontAlgn="base" hangingPunct="0">
              <a:spcBef>
                <a:spcPct val="0"/>
              </a:spcBef>
              <a:spcAft>
                <a:spcPct val="0"/>
              </a:spcAft>
              <a:buFont typeface="Wingdings" panose="05000000000000000000" pitchFamily="2" charset="2"/>
              <a:buChar char="§"/>
            </a:pPr>
            <a:r>
              <a:rPr lang="en-US" sz="1100" dirty="0">
                <a:solidFill>
                  <a:schemeClr val="bg1">
                    <a:lumMod val="95000"/>
                  </a:schemeClr>
                </a:solidFill>
              </a:rPr>
              <a:t>Historic Bauhaus-inspired building complex</a:t>
            </a:r>
          </a:p>
          <a:p>
            <a:pPr marL="171450" lvl="0" indent="-171450" defTabSz="914400" eaLnBrk="0" fontAlgn="base" hangingPunct="0">
              <a:spcBef>
                <a:spcPct val="0"/>
              </a:spcBef>
              <a:spcAft>
                <a:spcPct val="0"/>
              </a:spcAft>
              <a:buFont typeface="Wingdings" panose="05000000000000000000" pitchFamily="2" charset="2"/>
              <a:buChar char="§"/>
            </a:pPr>
            <a:r>
              <a:rPr lang="en-US" sz="1100" dirty="0">
                <a:solidFill>
                  <a:schemeClr val="bg1">
                    <a:lumMod val="95000"/>
                  </a:schemeClr>
                </a:solidFill>
              </a:rPr>
              <a:t>Surrounded by nature in an inspiring environment</a:t>
            </a:r>
          </a:p>
          <a:p>
            <a:pPr marL="171450" lvl="0" indent="-171450" defTabSz="914400" eaLnBrk="0" fontAlgn="base" hangingPunct="0">
              <a:spcBef>
                <a:spcPct val="0"/>
              </a:spcBef>
              <a:spcAft>
                <a:spcPct val="0"/>
              </a:spcAft>
              <a:buFont typeface="Wingdings" panose="05000000000000000000" pitchFamily="2" charset="2"/>
              <a:buChar char="§"/>
            </a:pPr>
            <a:r>
              <a:rPr lang="en-US" sz="1100" dirty="0">
                <a:solidFill>
                  <a:schemeClr val="bg1">
                    <a:lumMod val="95000"/>
                  </a:schemeClr>
                </a:solidFill>
              </a:rPr>
              <a:t>TIME HUB Atelier – Corporate headquarters with administration, design and engineering</a:t>
            </a:r>
          </a:p>
          <a:p>
            <a:pPr marL="171450" lvl="0" indent="-171450" defTabSz="914400" eaLnBrk="0" fontAlgn="base" hangingPunct="0">
              <a:spcBef>
                <a:spcPct val="0"/>
              </a:spcBef>
              <a:spcAft>
                <a:spcPct val="0"/>
              </a:spcAft>
              <a:buFont typeface="Wingdings" panose="05000000000000000000" pitchFamily="2" charset="2"/>
              <a:buChar char="§"/>
            </a:pPr>
            <a:r>
              <a:rPr lang="en-US" sz="1100" dirty="0">
                <a:solidFill>
                  <a:schemeClr val="bg1">
                    <a:lumMod val="95000"/>
                  </a:schemeClr>
                </a:solidFill>
              </a:rPr>
              <a:t>TIME HUB Manufactory – Assembly, quality control, commissioning and shipping</a:t>
            </a:r>
          </a:p>
          <a:p>
            <a:pPr marL="171450" lvl="0" indent="-171450" defTabSz="914400" eaLnBrk="0" fontAlgn="base" hangingPunct="0">
              <a:spcBef>
                <a:spcPct val="0"/>
              </a:spcBef>
              <a:spcAft>
                <a:spcPct val="0"/>
              </a:spcAft>
              <a:buFont typeface="Wingdings" panose="05000000000000000000" pitchFamily="2" charset="2"/>
              <a:buChar char="§"/>
            </a:pPr>
            <a:r>
              <a:rPr lang="en-US" sz="1100" dirty="0">
                <a:solidFill>
                  <a:schemeClr val="bg1">
                    <a:lumMod val="95000"/>
                  </a:schemeClr>
                </a:solidFill>
              </a:rPr>
              <a:t>Central management and coordination of all manufacturing and assembly locations</a:t>
            </a:r>
            <a:endParaRPr lang="de-DE" altLang="de-DE" sz="1100" dirty="0">
              <a:solidFill>
                <a:schemeClr val="bg1">
                  <a:lumMod val="95000"/>
                </a:schemeClr>
              </a:solidFill>
            </a:endParaRPr>
          </a:p>
        </p:txBody>
      </p:sp>
    </p:spTree>
    <p:extLst>
      <p:ext uri="{BB962C8B-B14F-4D97-AF65-F5344CB8AC3E}">
        <p14:creationId xmlns:p14="http://schemas.microsoft.com/office/powerpoint/2010/main" val="1132607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7CD14-5DAD-2085-FE1B-2291F14C69FA}"/>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7A2DECE2-816A-8851-F71B-E1B5E6D54CAD}"/>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3" name="Grafik 22">
            <a:extLst>
              <a:ext uri="{FF2B5EF4-FFF2-40B4-BE49-F238E27FC236}">
                <a16:creationId xmlns:a16="http://schemas.microsoft.com/office/drawing/2014/main" id="{7290E97F-2FC7-2FEA-E33E-B26D6C0B0DFF}"/>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3509889" y="1624143"/>
            <a:ext cx="2283533" cy="618636"/>
          </a:xfrm>
          <a:prstGeom prst="rect">
            <a:avLst/>
          </a:prstGeom>
        </p:spPr>
      </p:pic>
      <p:sp>
        <p:nvSpPr>
          <p:cNvPr id="24" name="Textfeld 23">
            <a:extLst>
              <a:ext uri="{FF2B5EF4-FFF2-40B4-BE49-F238E27FC236}">
                <a16:creationId xmlns:a16="http://schemas.microsoft.com/office/drawing/2014/main" id="{C9685625-8B86-B9FF-73F7-1EFC4F7F7307}"/>
              </a:ext>
            </a:extLst>
          </p:cNvPr>
          <p:cNvSpPr txBox="1"/>
          <p:nvPr/>
        </p:nvSpPr>
        <p:spPr>
          <a:xfrm>
            <a:off x="3638396" y="2331126"/>
            <a:ext cx="2026517" cy="400110"/>
          </a:xfrm>
          <a:prstGeom prst="rect">
            <a:avLst/>
          </a:prstGeom>
          <a:noFill/>
        </p:spPr>
        <p:txBody>
          <a:bodyPr wrap="none" rtlCol="0">
            <a:spAutoFit/>
          </a:bodyPr>
          <a:lstStyle/>
          <a:p>
            <a:r>
              <a:rPr lang="de-DE" sz="2000" dirty="0">
                <a:solidFill>
                  <a:schemeClr val="bg1">
                    <a:lumMod val="95000"/>
                  </a:schemeClr>
                </a:solidFill>
                <a:latin typeface="Montserrat" pitchFamily="2" charset="0"/>
              </a:rPr>
              <a:t>WHO WE ARE</a:t>
            </a:r>
          </a:p>
        </p:txBody>
      </p:sp>
      <p:pic>
        <p:nvPicPr>
          <p:cNvPr id="5" name="Grafik 4">
            <a:extLst>
              <a:ext uri="{FF2B5EF4-FFF2-40B4-BE49-F238E27FC236}">
                <a16:creationId xmlns:a16="http://schemas.microsoft.com/office/drawing/2014/main" id="{1A55D831-A6B5-AF84-78EE-5C2B4DD4E5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689834" cy="4034751"/>
          </a:xfrm>
          <a:prstGeom prst="rect">
            <a:avLst/>
          </a:prstGeom>
        </p:spPr>
      </p:pic>
      <p:sp>
        <p:nvSpPr>
          <p:cNvPr id="9" name="Textfeld 8">
            <a:extLst>
              <a:ext uri="{FF2B5EF4-FFF2-40B4-BE49-F238E27FC236}">
                <a16:creationId xmlns:a16="http://schemas.microsoft.com/office/drawing/2014/main" id="{24725709-32A9-7045-1BAB-030D8B9C75FF}"/>
              </a:ext>
            </a:extLst>
          </p:cNvPr>
          <p:cNvSpPr txBox="1"/>
          <p:nvPr/>
        </p:nvSpPr>
        <p:spPr>
          <a:xfrm>
            <a:off x="0" y="4029574"/>
            <a:ext cx="6302190" cy="246221"/>
          </a:xfrm>
          <a:prstGeom prst="rect">
            <a:avLst/>
          </a:prstGeom>
          <a:noFill/>
        </p:spPr>
        <p:txBody>
          <a:bodyPr wrap="square" rtlCol="0">
            <a:spAutoFit/>
          </a:bodyPr>
          <a:lstStyle/>
          <a:p>
            <a:r>
              <a:rPr lang="de-DE" sz="1000" dirty="0">
                <a:solidFill>
                  <a:schemeClr val="tx1">
                    <a:lumMod val="50000"/>
                    <a:lumOff val="50000"/>
                  </a:schemeClr>
                </a:solidFill>
                <a:latin typeface="Montserrat Medium" pitchFamily="2" charset="0"/>
              </a:rPr>
              <a:t>PETER KUGLER Founder &amp; CEO</a:t>
            </a:r>
          </a:p>
        </p:txBody>
      </p:sp>
      <p:sp>
        <p:nvSpPr>
          <p:cNvPr id="13" name="Textfeld 12">
            <a:extLst>
              <a:ext uri="{FF2B5EF4-FFF2-40B4-BE49-F238E27FC236}">
                <a16:creationId xmlns:a16="http://schemas.microsoft.com/office/drawing/2014/main" id="{F40BA5F9-EE44-A4F3-4FF0-BC2EACD92D61}"/>
              </a:ext>
            </a:extLst>
          </p:cNvPr>
          <p:cNvSpPr txBox="1"/>
          <p:nvPr/>
        </p:nvSpPr>
        <p:spPr>
          <a:xfrm>
            <a:off x="522998" y="4612522"/>
            <a:ext cx="5931592" cy="4693593"/>
          </a:xfrm>
          <a:prstGeom prst="rect">
            <a:avLst/>
          </a:prstGeom>
          <a:noFill/>
        </p:spPr>
        <p:txBody>
          <a:bodyPr wrap="square" rtlCol="0">
            <a:spAutoFit/>
          </a:bodyPr>
          <a:lstStyle/>
          <a:p>
            <a:pPr>
              <a:buNone/>
            </a:pPr>
            <a:r>
              <a:rPr lang="de-DE" sz="1200" b="1" dirty="0">
                <a:solidFill>
                  <a:srgbClr val="F2F2F2"/>
                </a:solidFill>
              </a:rPr>
              <a:t>CENTENARIO</a:t>
            </a:r>
          </a:p>
          <a:p>
            <a:pPr>
              <a:buNone/>
            </a:pPr>
            <a:endParaRPr lang="de-DE" sz="1100" b="1" dirty="0">
              <a:solidFill>
                <a:srgbClr val="F2F2F2"/>
              </a:solidFill>
            </a:endParaRPr>
          </a:p>
          <a:p>
            <a:pPr>
              <a:buNone/>
            </a:pPr>
            <a:r>
              <a:rPr lang="en-US" sz="1100" dirty="0">
                <a:solidFill>
                  <a:srgbClr val="F2F2F2"/>
                </a:solidFill>
              </a:rPr>
              <a:t>is a young, progressive brand redefining the world of timepieces and reimagining the way we experience time.</a:t>
            </a:r>
          </a:p>
          <a:p>
            <a:pPr>
              <a:buNone/>
            </a:pPr>
            <a:endParaRPr lang="en-US" sz="1100" dirty="0">
              <a:solidFill>
                <a:srgbClr val="F2F2F2"/>
              </a:solidFill>
            </a:endParaRPr>
          </a:p>
          <a:p>
            <a:pPr>
              <a:buNone/>
            </a:pPr>
            <a:r>
              <a:rPr lang="en-US" sz="1100" dirty="0">
                <a:solidFill>
                  <a:srgbClr val="F2F2F2"/>
                </a:solidFill>
              </a:rPr>
              <a:t>Peter Kugler is the visionary and creative mind behind CENTENARIO, the brand founded in 2025.</a:t>
            </a:r>
          </a:p>
          <a:p>
            <a:pPr>
              <a:buNone/>
            </a:pPr>
            <a:r>
              <a:rPr lang="en-US" sz="1100" dirty="0">
                <a:solidFill>
                  <a:srgbClr val="F2F2F2"/>
                </a:solidFill>
              </a:rPr>
              <a:t> Together with his partner and an international team of designers, engineers and specialists, he pursues one clear mission: to bring time back to the center of our homes – more beautiful, more contemporary and more meaningful than ever before.</a:t>
            </a:r>
          </a:p>
          <a:p>
            <a:pPr>
              <a:buNone/>
            </a:pPr>
            <a:endParaRPr lang="en-US" sz="1100" dirty="0">
              <a:solidFill>
                <a:srgbClr val="F2F2F2"/>
              </a:solidFill>
            </a:endParaRPr>
          </a:p>
          <a:p>
            <a:pPr>
              <a:buNone/>
            </a:pPr>
            <a:r>
              <a:rPr lang="en-US" sz="1100" b="1" dirty="0">
                <a:solidFill>
                  <a:srgbClr val="F2F2F2"/>
                </a:solidFill>
              </a:rPr>
              <a:t>We deliberately chose not to develop yet another wristwatch. With CENTENARIO, we created a new watch format – a new format of time. Beyond the Wrist. </a:t>
            </a:r>
            <a:r>
              <a:rPr lang="en-US" sz="1100" dirty="0">
                <a:solidFill>
                  <a:srgbClr val="F2F2F2"/>
                </a:solidFill>
              </a:rPr>
              <a:t>We bring time back to the heart of the home, combining timeless design, innovative technology and emotion to create a completely new generation of extraordinary Interior Timepieces.</a:t>
            </a:r>
          </a:p>
          <a:p>
            <a:pPr>
              <a:buNone/>
            </a:pPr>
            <a:endParaRPr lang="en-US" sz="1100" dirty="0">
              <a:solidFill>
                <a:srgbClr val="F2F2F2"/>
              </a:solidFill>
            </a:endParaRPr>
          </a:p>
          <a:p>
            <a:pPr>
              <a:buNone/>
            </a:pPr>
            <a:r>
              <a:rPr lang="en-US" sz="1100" dirty="0">
                <a:solidFill>
                  <a:srgbClr val="F2F2F2"/>
                </a:solidFill>
              </a:rPr>
              <a:t>Our goal was never to improve existing wall clocks. Our goal was to rethink them entirely. With our proprietary hybrid technology, timeless design and uncompromising German engineering, we have created a new generation of extraordinary Interior Timepieces. We do not copy the history of the clock – we write its next chapter.</a:t>
            </a:r>
          </a:p>
          <a:p>
            <a:pPr>
              <a:buNone/>
            </a:pPr>
            <a:endParaRPr lang="en-US" sz="1100" dirty="0">
              <a:solidFill>
                <a:srgbClr val="F2F2F2"/>
              </a:solidFill>
            </a:endParaRPr>
          </a:p>
          <a:p>
            <a:pPr>
              <a:buNone/>
            </a:pPr>
            <a:r>
              <a:rPr lang="en-US" sz="1100" b="1" dirty="0">
                <a:solidFill>
                  <a:srgbClr val="F2F2F2"/>
                </a:solidFill>
              </a:rPr>
              <a:t>CENTENARIO combines traditional watchmaking with cutting-edge technology, emotional interior design and German engineering. </a:t>
            </a:r>
          </a:p>
          <a:p>
            <a:pPr>
              <a:buNone/>
            </a:pPr>
            <a:endParaRPr lang="en-US" sz="1100" dirty="0">
              <a:solidFill>
                <a:srgbClr val="F2F2F2"/>
              </a:solidFill>
            </a:endParaRPr>
          </a:p>
          <a:p>
            <a:pPr>
              <a:buNone/>
            </a:pPr>
            <a:r>
              <a:rPr lang="en-US" sz="1100" dirty="0">
                <a:solidFill>
                  <a:srgbClr val="F2F2F2"/>
                </a:solidFill>
              </a:rPr>
              <a:t>The result is a collection of Interior Timepieces that are far more than instruments for telling time – they become the centerpiece of a room and an expression of their owner's personality.</a:t>
            </a:r>
          </a:p>
          <a:p>
            <a:pPr>
              <a:buNone/>
            </a:pPr>
            <a:endParaRPr lang="en-US" sz="1100" dirty="0">
              <a:solidFill>
                <a:srgbClr val="F2F2F2"/>
              </a:solidFill>
            </a:endParaRPr>
          </a:p>
          <a:p>
            <a:pPr>
              <a:buNone/>
            </a:pPr>
            <a:r>
              <a:rPr lang="en-US" sz="1200" b="1" dirty="0">
                <a:solidFill>
                  <a:srgbClr val="F2F2F2"/>
                </a:solidFill>
              </a:rPr>
              <a:t>We don't simply build clocks. We redefine time in the interior.</a:t>
            </a:r>
            <a:endParaRPr lang="de-DE" sz="1200" b="1" dirty="0">
              <a:solidFill>
                <a:srgbClr val="F2F2F2"/>
              </a:solidFill>
            </a:endParaRPr>
          </a:p>
        </p:txBody>
      </p:sp>
    </p:spTree>
    <p:extLst>
      <p:ext uri="{BB962C8B-B14F-4D97-AF65-F5344CB8AC3E}">
        <p14:creationId xmlns:p14="http://schemas.microsoft.com/office/powerpoint/2010/main" val="4454120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0C6EE5-E561-9FBA-6DC4-8CB4AB1749C1}"/>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2B045D56-AF4A-D777-0FBF-DE0121A6858E}"/>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3" name="Grafik 22">
            <a:extLst>
              <a:ext uri="{FF2B5EF4-FFF2-40B4-BE49-F238E27FC236}">
                <a16:creationId xmlns:a16="http://schemas.microsoft.com/office/drawing/2014/main" id="{1A57FA47-F8BC-FEF9-327D-1B92E5521E1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032677" y="611131"/>
            <a:ext cx="2283533" cy="618636"/>
          </a:xfrm>
          <a:prstGeom prst="rect">
            <a:avLst/>
          </a:prstGeom>
        </p:spPr>
      </p:pic>
      <p:sp>
        <p:nvSpPr>
          <p:cNvPr id="24" name="Textfeld 23">
            <a:extLst>
              <a:ext uri="{FF2B5EF4-FFF2-40B4-BE49-F238E27FC236}">
                <a16:creationId xmlns:a16="http://schemas.microsoft.com/office/drawing/2014/main" id="{0FA5C853-974E-86D8-8944-5F00E41263D2}"/>
              </a:ext>
            </a:extLst>
          </p:cNvPr>
          <p:cNvSpPr txBox="1"/>
          <p:nvPr/>
        </p:nvSpPr>
        <p:spPr>
          <a:xfrm>
            <a:off x="4069102" y="1360105"/>
            <a:ext cx="2318263" cy="400110"/>
          </a:xfrm>
          <a:prstGeom prst="rect">
            <a:avLst/>
          </a:prstGeom>
          <a:noFill/>
        </p:spPr>
        <p:txBody>
          <a:bodyPr wrap="square" rtlCol="0">
            <a:spAutoFit/>
          </a:bodyPr>
          <a:lstStyle/>
          <a:p>
            <a:r>
              <a:rPr lang="de-DE" sz="2000" dirty="0">
                <a:solidFill>
                  <a:schemeClr val="bg1">
                    <a:lumMod val="95000"/>
                  </a:schemeClr>
                </a:solidFill>
                <a:latin typeface="Montserrat" pitchFamily="2" charset="0"/>
              </a:rPr>
              <a:t>WHAT WE LOVE</a:t>
            </a:r>
          </a:p>
        </p:txBody>
      </p:sp>
      <p:sp>
        <p:nvSpPr>
          <p:cNvPr id="8" name="Textfeld 7">
            <a:extLst>
              <a:ext uri="{FF2B5EF4-FFF2-40B4-BE49-F238E27FC236}">
                <a16:creationId xmlns:a16="http://schemas.microsoft.com/office/drawing/2014/main" id="{B9E4BCE6-07E6-9EE8-4B4C-D29E8C0EE668}"/>
              </a:ext>
            </a:extLst>
          </p:cNvPr>
          <p:cNvSpPr txBox="1"/>
          <p:nvPr/>
        </p:nvSpPr>
        <p:spPr>
          <a:xfrm>
            <a:off x="512242" y="4084213"/>
            <a:ext cx="5833513" cy="5232202"/>
          </a:xfrm>
          <a:prstGeom prst="rect">
            <a:avLst/>
          </a:prstGeom>
          <a:noFill/>
        </p:spPr>
        <p:txBody>
          <a:bodyPr wrap="square" rtlCol="0">
            <a:spAutoFit/>
          </a:bodyPr>
          <a:lstStyle/>
          <a:p>
            <a:pPr>
              <a:buNone/>
            </a:pPr>
            <a:r>
              <a:rPr lang="de-DE" sz="1200" b="1" dirty="0">
                <a:solidFill>
                  <a:srgbClr val="F2F2F2"/>
                </a:solidFill>
              </a:rPr>
              <a:t>TIME REVOLUTION</a:t>
            </a:r>
          </a:p>
          <a:p>
            <a:pPr>
              <a:buNone/>
            </a:pPr>
            <a:endParaRPr lang="de-DE" sz="1100" b="1" dirty="0">
              <a:solidFill>
                <a:srgbClr val="F2F2F2"/>
              </a:solidFill>
            </a:endParaRPr>
          </a:p>
          <a:p>
            <a:pPr>
              <a:buNone/>
            </a:pPr>
            <a:r>
              <a:rPr lang="en-US" sz="1100" dirty="0">
                <a:solidFill>
                  <a:srgbClr val="F2F2F2"/>
                </a:solidFill>
              </a:rPr>
              <a:t>We design, develop and manufacture extraordinary Interior Timepieces with an uncompromising commitment to design, technology and quality, giving time its rightful place back in our homes – more beautiful, more contemporary and more meaningful than ever before.</a:t>
            </a:r>
          </a:p>
          <a:p>
            <a:pPr>
              <a:buNone/>
            </a:pPr>
            <a:endParaRPr lang="en-US" sz="1100" dirty="0">
              <a:solidFill>
                <a:srgbClr val="F2F2F2"/>
              </a:solidFill>
            </a:endParaRPr>
          </a:p>
          <a:p>
            <a:pPr>
              <a:buNone/>
            </a:pPr>
            <a:r>
              <a:rPr lang="en-US" sz="1200" b="1" dirty="0">
                <a:solidFill>
                  <a:srgbClr val="F2F2F2"/>
                </a:solidFill>
              </a:rPr>
              <a:t>At the heart of every CENTENARIO beats our proprietary hybrid caliber IV-400/20/S.</a:t>
            </a:r>
          </a:p>
          <a:p>
            <a:pPr>
              <a:buNone/>
            </a:pPr>
            <a:r>
              <a:rPr lang="en-US" sz="1200" b="1" dirty="0">
                <a:solidFill>
                  <a:srgbClr val="F2F2F2"/>
                </a:solidFill>
              </a:rPr>
              <a:t>No traditional mechanics. No quartz movements. Instead, an entirely new technology that powers our timepieces with exceptional precision, whisper-quiet operation and virtually maintenance-free performance</a:t>
            </a:r>
            <a:r>
              <a:rPr lang="en-US" sz="1100" dirty="0">
                <a:solidFill>
                  <a:srgbClr val="F2F2F2"/>
                </a:solidFill>
              </a:rPr>
              <a:t>.</a:t>
            </a:r>
          </a:p>
          <a:p>
            <a:pPr>
              <a:buNone/>
            </a:pPr>
            <a:endParaRPr lang="en-US" sz="1100" dirty="0">
              <a:solidFill>
                <a:srgbClr val="F2F2F2"/>
              </a:solidFill>
            </a:endParaRPr>
          </a:p>
          <a:p>
            <a:pPr>
              <a:buNone/>
            </a:pPr>
            <a:r>
              <a:rPr lang="en-US" sz="1100" dirty="0">
                <a:solidFill>
                  <a:srgbClr val="F2F2F2"/>
                </a:solidFill>
              </a:rPr>
              <a:t>Traditional watchmaking values meet cutting-edge digital technology. Features such as 360° Ambilight, Mood Light, Center Light, intelligent app control and individually configurable lighting scenarios transform every CENTENARIO into far more than a timepiece.</a:t>
            </a:r>
          </a:p>
          <a:p>
            <a:pPr>
              <a:buNone/>
            </a:pPr>
            <a:endParaRPr lang="en-US" sz="1100" dirty="0">
              <a:solidFill>
                <a:srgbClr val="F2F2F2"/>
              </a:solidFill>
            </a:endParaRPr>
          </a:p>
          <a:p>
            <a:pPr>
              <a:buNone/>
            </a:pPr>
            <a:r>
              <a:rPr lang="en-US" sz="1100" dirty="0">
                <a:solidFill>
                  <a:srgbClr val="F2F2F2"/>
                </a:solidFill>
              </a:rPr>
              <a:t>This is made possible by our proprietary </a:t>
            </a:r>
            <a:r>
              <a:rPr lang="en-US" sz="1100" dirty="0" err="1">
                <a:solidFill>
                  <a:srgbClr val="F2F2F2"/>
                </a:solidFill>
              </a:rPr>
              <a:t>Shytech</a:t>
            </a:r>
            <a:r>
              <a:rPr lang="en-US" sz="1100" dirty="0">
                <a:solidFill>
                  <a:srgbClr val="F2F2F2"/>
                </a:solidFill>
              </a:rPr>
              <a:t> philosophy – the seamless integration of advanced technology into timeless design. All technical features remain invisible in everyday use and only reveal themselves when intentionally activated. The result is a clean, minimalist and uncompromisingly elegant design, while the timepiece comes to life at the perfect moment, filling the room with light, movement and atmosphere.</a:t>
            </a:r>
          </a:p>
          <a:p>
            <a:pPr>
              <a:buNone/>
            </a:pPr>
            <a:endParaRPr lang="en-US" sz="1100" dirty="0">
              <a:solidFill>
                <a:srgbClr val="F2F2F2"/>
              </a:solidFill>
            </a:endParaRPr>
          </a:p>
          <a:p>
            <a:pPr>
              <a:buNone/>
            </a:pPr>
            <a:r>
              <a:rPr lang="en-US" sz="1100" dirty="0">
                <a:solidFill>
                  <a:srgbClr val="F2F2F2"/>
                </a:solidFill>
              </a:rPr>
              <a:t>Timeless design, clean lines and uncompromising quality make every CENTENARIO unmistakable. </a:t>
            </a:r>
            <a:r>
              <a:rPr lang="en-US" sz="1100" b="1" dirty="0">
                <a:solidFill>
                  <a:srgbClr val="F2F2F2"/>
                </a:solidFill>
              </a:rPr>
              <a:t>German engineering meets contemporary interior design, combining exceptional aesthetics with a level of precision that sets new standards in this category.</a:t>
            </a:r>
          </a:p>
          <a:p>
            <a:pPr>
              <a:buNone/>
            </a:pPr>
            <a:endParaRPr lang="en-US" sz="1100" dirty="0">
              <a:solidFill>
                <a:srgbClr val="F2F2F2"/>
              </a:solidFill>
            </a:endParaRPr>
          </a:p>
          <a:p>
            <a:pPr>
              <a:buNone/>
            </a:pPr>
            <a:r>
              <a:rPr lang="en-US" sz="1100" dirty="0">
                <a:solidFill>
                  <a:srgbClr val="F2F2F2"/>
                </a:solidFill>
              </a:rPr>
              <a:t>With CENTENARIO, a new chapter in watchmaking begins. We push boundaries, challenge conventions and redefine the standard for Interior Timepieces. The perfect fusion of traditional watchmaking, innovative hybrid technology, intelligent digitalization and emotional interior design makes every CENTENARIO a truly unique experience.</a:t>
            </a:r>
          </a:p>
          <a:p>
            <a:pPr>
              <a:buNone/>
            </a:pPr>
            <a:endParaRPr lang="de-DE" sz="1100" dirty="0">
              <a:solidFill>
                <a:srgbClr val="F2F2F2"/>
              </a:solidFill>
            </a:endParaRPr>
          </a:p>
        </p:txBody>
      </p:sp>
      <p:pic>
        <p:nvPicPr>
          <p:cNvPr id="19" name="Grafik 18">
            <a:extLst>
              <a:ext uri="{FF2B5EF4-FFF2-40B4-BE49-F238E27FC236}">
                <a16:creationId xmlns:a16="http://schemas.microsoft.com/office/drawing/2014/main" id="{0B81C8EA-27C6-7875-D638-3B50D504D34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12000" contrast="-9000"/>
                    </a14:imgEffect>
                  </a14:imgLayer>
                </a14:imgProps>
              </a:ext>
              <a:ext uri="{28A0092B-C50C-407E-A947-70E740481C1C}">
                <a14:useLocalDpi xmlns:a14="http://schemas.microsoft.com/office/drawing/2010/main" val="0"/>
              </a:ext>
            </a:extLst>
          </a:blip>
          <a:stretch>
            <a:fillRect/>
          </a:stretch>
        </p:blipFill>
        <p:spPr>
          <a:xfrm>
            <a:off x="134658" y="291503"/>
            <a:ext cx="3832260" cy="3832260"/>
          </a:xfrm>
          <a:prstGeom prst="rect">
            <a:avLst/>
          </a:prstGeom>
        </p:spPr>
      </p:pic>
    </p:spTree>
    <p:extLst>
      <p:ext uri="{BB962C8B-B14F-4D97-AF65-F5344CB8AC3E}">
        <p14:creationId xmlns:p14="http://schemas.microsoft.com/office/powerpoint/2010/main" val="1423737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6075A-AE96-DCBA-B113-C3C8EA897C6B}"/>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58D1B76D-A21F-E317-7BD2-228BA947A104}"/>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3" name="Grafik 22">
            <a:extLst>
              <a:ext uri="{FF2B5EF4-FFF2-40B4-BE49-F238E27FC236}">
                <a16:creationId xmlns:a16="http://schemas.microsoft.com/office/drawing/2014/main" id="{B8FAF373-665C-D3CA-AF76-D5A8FC4D3F54}"/>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032677" y="611131"/>
            <a:ext cx="2283533" cy="618636"/>
          </a:xfrm>
          <a:prstGeom prst="rect">
            <a:avLst/>
          </a:prstGeom>
        </p:spPr>
      </p:pic>
      <p:sp>
        <p:nvSpPr>
          <p:cNvPr id="24" name="Textfeld 23">
            <a:extLst>
              <a:ext uri="{FF2B5EF4-FFF2-40B4-BE49-F238E27FC236}">
                <a16:creationId xmlns:a16="http://schemas.microsoft.com/office/drawing/2014/main" id="{390F87EC-916D-9FAA-670C-BD97A6AA44D3}"/>
              </a:ext>
            </a:extLst>
          </p:cNvPr>
          <p:cNvSpPr txBox="1"/>
          <p:nvPr/>
        </p:nvSpPr>
        <p:spPr>
          <a:xfrm>
            <a:off x="4069102" y="1360105"/>
            <a:ext cx="2318263" cy="400110"/>
          </a:xfrm>
          <a:prstGeom prst="rect">
            <a:avLst/>
          </a:prstGeom>
          <a:noFill/>
        </p:spPr>
        <p:txBody>
          <a:bodyPr wrap="square" rtlCol="0">
            <a:spAutoFit/>
          </a:bodyPr>
          <a:lstStyle/>
          <a:p>
            <a:r>
              <a:rPr lang="de-DE" sz="2000" dirty="0">
                <a:solidFill>
                  <a:schemeClr val="bg1">
                    <a:lumMod val="95000"/>
                  </a:schemeClr>
                </a:solidFill>
                <a:latin typeface="Montserrat" pitchFamily="2" charset="0"/>
              </a:rPr>
              <a:t>WHAT WE USE</a:t>
            </a:r>
          </a:p>
        </p:txBody>
      </p:sp>
      <p:sp>
        <p:nvSpPr>
          <p:cNvPr id="8" name="Textfeld 7">
            <a:extLst>
              <a:ext uri="{FF2B5EF4-FFF2-40B4-BE49-F238E27FC236}">
                <a16:creationId xmlns:a16="http://schemas.microsoft.com/office/drawing/2014/main" id="{51F3F3E7-9779-8811-A794-BD007CF1E926}"/>
              </a:ext>
            </a:extLst>
          </p:cNvPr>
          <p:cNvSpPr txBox="1"/>
          <p:nvPr/>
        </p:nvSpPr>
        <p:spPr>
          <a:xfrm>
            <a:off x="512242" y="4380044"/>
            <a:ext cx="5833513" cy="4662815"/>
          </a:xfrm>
          <a:prstGeom prst="rect">
            <a:avLst/>
          </a:prstGeom>
          <a:noFill/>
        </p:spPr>
        <p:txBody>
          <a:bodyPr wrap="square" rtlCol="0">
            <a:spAutoFit/>
          </a:bodyPr>
          <a:lstStyle/>
          <a:p>
            <a:pPr>
              <a:buNone/>
            </a:pPr>
            <a:endParaRPr lang="de-DE" sz="1100" b="1" dirty="0">
              <a:solidFill>
                <a:srgbClr val="F2F2F2"/>
              </a:solidFill>
            </a:endParaRPr>
          </a:p>
          <a:p>
            <a:pPr>
              <a:buNone/>
            </a:pPr>
            <a:endParaRPr lang="de-DE" sz="1100" b="1" dirty="0">
              <a:solidFill>
                <a:srgbClr val="F2F2F2"/>
              </a:solidFill>
            </a:endParaRPr>
          </a:p>
          <a:p>
            <a:pPr>
              <a:buNone/>
            </a:pPr>
            <a:r>
              <a:rPr lang="en-US" sz="1200" b="1" dirty="0">
                <a:solidFill>
                  <a:srgbClr val="F2F2F2"/>
                </a:solidFill>
              </a:rPr>
              <a:t>We believe in materials that stand the test of time. Not for years – but for generations.</a:t>
            </a:r>
          </a:p>
          <a:p>
            <a:pPr>
              <a:buNone/>
            </a:pPr>
            <a:endParaRPr lang="en-US" sz="1100" b="1" dirty="0">
              <a:solidFill>
                <a:srgbClr val="F2F2F2"/>
              </a:solidFill>
            </a:endParaRPr>
          </a:p>
          <a:p>
            <a:pPr>
              <a:buNone/>
            </a:pPr>
            <a:r>
              <a:rPr lang="en-US" sz="1100" dirty="0">
                <a:solidFill>
                  <a:srgbClr val="F2F2F2"/>
                </a:solidFill>
              </a:rPr>
              <a:t>Every CENTENARIO is crafted from carefully selected materials that meet the highest standards of quality, precision and aesthetics. For us, sustainability does not begin with using less, but with the conscious choice of durable materials and uncompromising craftsmanship.</a:t>
            </a:r>
          </a:p>
          <a:p>
            <a:pPr>
              <a:buNone/>
            </a:pPr>
            <a:endParaRPr lang="en-US" sz="1100" dirty="0">
              <a:solidFill>
                <a:srgbClr val="F2F2F2"/>
              </a:solidFill>
            </a:endParaRPr>
          </a:p>
          <a:p>
            <a:pPr>
              <a:buNone/>
            </a:pPr>
            <a:r>
              <a:rPr lang="en-US" sz="1100" dirty="0">
                <a:solidFill>
                  <a:srgbClr val="F2F2F2"/>
                </a:solidFill>
              </a:rPr>
              <a:t>We develop and refine our dials using a wide variety of materials. From specially lacquered surfaces with meticulously applied scales and markings to handcrafted flashed glass and exclusive hand-finished mirror glass made in Italy. Exceptional materials such as ceramic, marble and carbon also find their place within our collections, giving every timepiece its own distinctive character. </a:t>
            </a:r>
          </a:p>
          <a:p>
            <a:pPr>
              <a:buNone/>
            </a:pPr>
            <a:r>
              <a:rPr lang="en-US" sz="1100" b="1" dirty="0">
                <a:solidFill>
                  <a:srgbClr val="F2F2F2"/>
                </a:solidFill>
              </a:rPr>
              <a:t>When it comes to exclusivity, there are virtually no limits.</a:t>
            </a:r>
          </a:p>
          <a:p>
            <a:pPr>
              <a:buNone/>
            </a:pPr>
            <a:endParaRPr lang="en-US" sz="1100" dirty="0">
              <a:solidFill>
                <a:srgbClr val="F2F2F2"/>
              </a:solidFill>
            </a:endParaRPr>
          </a:p>
          <a:p>
            <a:pPr>
              <a:buNone/>
            </a:pPr>
            <a:r>
              <a:rPr lang="en-US" sz="1100" dirty="0">
                <a:solidFill>
                  <a:srgbClr val="F2F2F2"/>
                </a:solidFill>
              </a:rPr>
              <a:t>Every single component is manufactured with the utmost care. Surfaces are brushed, polished and then either premium anodized or, for the highest level of refinement, electroplated with </a:t>
            </a:r>
            <a:r>
              <a:rPr lang="en-US" sz="1100" b="1" dirty="0">
                <a:solidFill>
                  <a:srgbClr val="F2F2F2"/>
                </a:solidFill>
              </a:rPr>
              <a:t>24-carat gold</a:t>
            </a:r>
            <a:r>
              <a:rPr lang="en-US" sz="1100" dirty="0">
                <a:solidFill>
                  <a:srgbClr val="F2F2F2"/>
                </a:solidFill>
              </a:rPr>
              <a:t>, white gold or rose gold. The result is a finish of exceptional depth, brilliance and durability.</a:t>
            </a:r>
          </a:p>
          <a:p>
            <a:pPr>
              <a:buNone/>
            </a:pPr>
            <a:endParaRPr lang="en-US" sz="1100" dirty="0">
              <a:solidFill>
                <a:srgbClr val="F2F2F2"/>
              </a:solidFill>
            </a:endParaRPr>
          </a:p>
          <a:p>
            <a:pPr>
              <a:buNone/>
            </a:pPr>
            <a:r>
              <a:rPr lang="en-US" sz="1100" dirty="0">
                <a:solidFill>
                  <a:srgbClr val="F2F2F2"/>
                </a:solidFill>
              </a:rPr>
              <a:t>Wherever possible, we deliberately avoid visible plastics and short-lived materials. Instead, we rely on </a:t>
            </a:r>
            <a:r>
              <a:rPr lang="en-US" sz="1100" dirty="0" err="1">
                <a:solidFill>
                  <a:srgbClr val="F2F2F2"/>
                </a:solidFill>
              </a:rPr>
              <a:t>aluminium</a:t>
            </a:r>
            <a:r>
              <a:rPr lang="en-US" sz="1100" dirty="0">
                <a:solidFill>
                  <a:srgbClr val="F2F2F2"/>
                </a:solidFill>
              </a:rPr>
              <a:t>, glass, stainless steel and other premium materials that preserve the character of a CENTENARIO for decades.</a:t>
            </a:r>
          </a:p>
          <a:p>
            <a:pPr>
              <a:buNone/>
            </a:pPr>
            <a:endParaRPr lang="en-US" sz="1100" dirty="0">
              <a:solidFill>
                <a:srgbClr val="F2F2F2"/>
              </a:solidFill>
            </a:endParaRPr>
          </a:p>
          <a:p>
            <a:pPr>
              <a:buNone/>
            </a:pPr>
            <a:r>
              <a:rPr lang="en-US" sz="1100" dirty="0">
                <a:solidFill>
                  <a:srgbClr val="F2F2F2"/>
                </a:solidFill>
              </a:rPr>
              <a:t>To us, sustainability is not about consuming less. It is about creating products whose quality, timeless design and durability allow them to endure for generations. A CENTENARIO is not a timepiece made to be replaced – it is created to last.</a:t>
            </a:r>
          </a:p>
          <a:p>
            <a:pPr>
              <a:buNone/>
            </a:pPr>
            <a:endParaRPr lang="en-US" sz="1100" b="1" dirty="0">
              <a:solidFill>
                <a:srgbClr val="F2F2F2"/>
              </a:solidFill>
            </a:endParaRPr>
          </a:p>
          <a:p>
            <a:pPr>
              <a:buNone/>
            </a:pPr>
            <a:r>
              <a:rPr lang="en-US" sz="1200" b="1" dirty="0">
                <a:solidFill>
                  <a:srgbClr val="F2F2F2"/>
                </a:solidFill>
              </a:rPr>
              <a:t>CENTENARIO – Crafted for Generations.</a:t>
            </a:r>
            <a:r>
              <a:rPr lang="de-DE" sz="1200" b="1" dirty="0">
                <a:solidFill>
                  <a:srgbClr val="F2F2F2"/>
                </a:solidFill>
              </a:rPr>
              <a:t> </a:t>
            </a:r>
          </a:p>
        </p:txBody>
      </p:sp>
      <p:grpSp>
        <p:nvGrpSpPr>
          <p:cNvPr id="29" name="Gruppieren 28">
            <a:extLst>
              <a:ext uri="{FF2B5EF4-FFF2-40B4-BE49-F238E27FC236}">
                <a16:creationId xmlns:a16="http://schemas.microsoft.com/office/drawing/2014/main" id="{68B21D89-AE44-ED11-702D-00E564657D35}"/>
              </a:ext>
            </a:extLst>
          </p:cNvPr>
          <p:cNvGrpSpPr/>
          <p:nvPr/>
        </p:nvGrpSpPr>
        <p:grpSpPr>
          <a:xfrm>
            <a:off x="584304" y="1100021"/>
            <a:ext cx="5538591" cy="3027870"/>
            <a:chOff x="557409" y="1100021"/>
            <a:chExt cx="5538591" cy="3027870"/>
          </a:xfrm>
        </p:grpSpPr>
        <p:pic>
          <p:nvPicPr>
            <p:cNvPr id="3" name="Grafik 2">
              <a:extLst>
                <a:ext uri="{FF2B5EF4-FFF2-40B4-BE49-F238E27FC236}">
                  <a16:creationId xmlns:a16="http://schemas.microsoft.com/office/drawing/2014/main" id="{C5107E4A-D63D-C469-FAB4-DFFE24F094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39340" y="2536177"/>
              <a:ext cx="1187223" cy="1582964"/>
            </a:xfrm>
            <a:prstGeom prst="rect">
              <a:avLst/>
            </a:prstGeom>
          </p:spPr>
        </p:pic>
        <p:pic>
          <p:nvPicPr>
            <p:cNvPr id="5" name="Grafik 4">
              <a:extLst>
                <a:ext uri="{FF2B5EF4-FFF2-40B4-BE49-F238E27FC236}">
                  <a16:creationId xmlns:a16="http://schemas.microsoft.com/office/drawing/2014/main" id="{6D76F740-AE6D-8D77-D812-88A253804C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0090" y="2062169"/>
              <a:ext cx="1187223" cy="877432"/>
            </a:xfrm>
            <a:prstGeom prst="rect">
              <a:avLst/>
            </a:prstGeom>
          </p:spPr>
        </p:pic>
        <p:pic>
          <p:nvPicPr>
            <p:cNvPr id="12" name="Grafik 11">
              <a:extLst>
                <a:ext uri="{FF2B5EF4-FFF2-40B4-BE49-F238E27FC236}">
                  <a16:creationId xmlns:a16="http://schemas.microsoft.com/office/drawing/2014/main" id="{A8EA7779-4693-7301-6CF4-AF86F270A0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2694" y="2891496"/>
              <a:ext cx="1187223" cy="1227528"/>
            </a:xfrm>
            <a:prstGeom prst="rect">
              <a:avLst/>
            </a:prstGeom>
          </p:spPr>
        </p:pic>
        <p:pic>
          <p:nvPicPr>
            <p:cNvPr id="14" name="Grafik 13">
              <a:extLst>
                <a:ext uri="{FF2B5EF4-FFF2-40B4-BE49-F238E27FC236}">
                  <a16:creationId xmlns:a16="http://schemas.microsoft.com/office/drawing/2014/main" id="{02632ECF-343C-9ECF-E354-5D9841360A94}"/>
                </a:ext>
              </a:extLst>
            </p:cNvPr>
            <p:cNvPicPr>
              <a:picLocks noChangeAspect="1"/>
            </p:cNvPicPr>
            <p:nvPr/>
          </p:nvPicPr>
          <p:blipFill>
            <a:blip r:embed="rId6">
              <a:extLst>
                <a:ext uri="{28A0092B-C50C-407E-A947-70E740481C1C}">
                  <a14:useLocalDpi xmlns:a14="http://schemas.microsoft.com/office/drawing/2010/main" val="0"/>
                </a:ext>
              </a:extLst>
            </a:blip>
            <a:srcRect r="24609"/>
            <a:stretch>
              <a:fillRect/>
            </a:stretch>
          </p:blipFill>
          <p:spPr>
            <a:xfrm rot="5400000">
              <a:off x="1567588" y="1762475"/>
              <a:ext cx="1358095" cy="1013292"/>
            </a:xfrm>
            <a:prstGeom prst="rect">
              <a:avLst/>
            </a:prstGeom>
          </p:spPr>
        </p:pic>
        <p:pic>
          <p:nvPicPr>
            <p:cNvPr id="16" name="Grafik 15">
              <a:extLst>
                <a:ext uri="{FF2B5EF4-FFF2-40B4-BE49-F238E27FC236}">
                  <a16:creationId xmlns:a16="http://schemas.microsoft.com/office/drawing/2014/main" id="{91A927B5-D763-AD38-A747-FD2D3BF157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9617" y="1100021"/>
              <a:ext cx="1187223" cy="1582964"/>
            </a:xfrm>
            <a:prstGeom prst="rect">
              <a:avLst/>
            </a:prstGeom>
          </p:spPr>
        </p:pic>
        <p:pic>
          <p:nvPicPr>
            <p:cNvPr id="18" name="Grafik 17">
              <a:extLst>
                <a:ext uri="{FF2B5EF4-FFF2-40B4-BE49-F238E27FC236}">
                  <a16:creationId xmlns:a16="http://schemas.microsoft.com/office/drawing/2014/main" id="{A5AFBFFE-DB32-D092-C728-9E7A5ABC4E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7409" y="2532199"/>
              <a:ext cx="1187223" cy="1582964"/>
            </a:xfrm>
            <a:prstGeom prst="rect">
              <a:avLst/>
            </a:prstGeom>
          </p:spPr>
        </p:pic>
        <p:pic>
          <p:nvPicPr>
            <p:cNvPr id="7" name="Grafik 6">
              <a:extLst>
                <a:ext uri="{FF2B5EF4-FFF2-40B4-BE49-F238E27FC236}">
                  <a16:creationId xmlns:a16="http://schemas.microsoft.com/office/drawing/2014/main" id="{4E936478-B8D7-EC2A-0CCA-28323BD463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64432" y="3117591"/>
              <a:ext cx="1187223" cy="1003576"/>
            </a:xfrm>
            <a:prstGeom prst="rect">
              <a:avLst/>
            </a:prstGeom>
          </p:spPr>
        </p:pic>
        <p:pic>
          <p:nvPicPr>
            <p:cNvPr id="20" name="Grafik 19">
              <a:extLst>
                <a:ext uri="{FF2B5EF4-FFF2-40B4-BE49-F238E27FC236}">
                  <a16:creationId xmlns:a16="http://schemas.microsoft.com/office/drawing/2014/main" id="{629B69E6-4278-F78A-B151-ED74A6302F1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002001" y="2060372"/>
              <a:ext cx="1093998" cy="1096561"/>
            </a:xfrm>
            <a:prstGeom prst="rect">
              <a:avLst/>
            </a:prstGeom>
          </p:spPr>
        </p:pic>
        <p:pic>
          <p:nvPicPr>
            <p:cNvPr id="25" name="Grafik 24">
              <a:extLst>
                <a:ext uri="{FF2B5EF4-FFF2-40B4-BE49-F238E27FC236}">
                  <a16:creationId xmlns:a16="http://schemas.microsoft.com/office/drawing/2014/main" id="{1A00FB2D-923A-486E-9C7B-5E5F12473EF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026563" y="3157043"/>
              <a:ext cx="1069437" cy="970848"/>
            </a:xfrm>
            <a:prstGeom prst="rect">
              <a:avLst/>
            </a:prstGeom>
          </p:spPr>
        </p:pic>
        <p:pic>
          <p:nvPicPr>
            <p:cNvPr id="28" name="Grafik 27">
              <a:extLst>
                <a:ext uri="{FF2B5EF4-FFF2-40B4-BE49-F238E27FC236}">
                  <a16:creationId xmlns:a16="http://schemas.microsoft.com/office/drawing/2014/main" id="{092606C3-7BF9-849A-A0A6-BC5DD24BBA14}"/>
                </a:ext>
              </a:extLst>
            </p:cNvPr>
            <p:cNvPicPr>
              <a:picLocks noChangeAspect="1"/>
            </p:cNvPicPr>
            <p:nvPr/>
          </p:nvPicPr>
          <p:blipFill>
            <a:blip r:embed="rId12">
              <a:extLst>
                <a:ext uri="{28A0092B-C50C-407E-A947-70E740481C1C}">
                  <a14:useLocalDpi xmlns:a14="http://schemas.microsoft.com/office/drawing/2010/main" val="0"/>
                </a:ext>
              </a:extLst>
            </a:blip>
            <a:srcRect b="20736"/>
            <a:stretch>
              <a:fillRect/>
            </a:stretch>
          </p:blipFill>
          <p:spPr>
            <a:xfrm>
              <a:off x="2764432" y="1889817"/>
              <a:ext cx="1153437" cy="1219024"/>
            </a:xfrm>
            <a:prstGeom prst="rect">
              <a:avLst/>
            </a:prstGeom>
          </p:spPr>
        </p:pic>
      </p:grpSp>
    </p:spTree>
    <p:extLst>
      <p:ext uri="{BB962C8B-B14F-4D97-AF65-F5344CB8AC3E}">
        <p14:creationId xmlns:p14="http://schemas.microsoft.com/office/powerpoint/2010/main" val="3729291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3FA55-1BF9-3392-E254-72377FC2CE5E}"/>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C0D0BCC8-412D-5660-A7C0-2A9ECFBFD59A}"/>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Textfeld 7">
            <a:extLst>
              <a:ext uri="{FF2B5EF4-FFF2-40B4-BE49-F238E27FC236}">
                <a16:creationId xmlns:a16="http://schemas.microsoft.com/office/drawing/2014/main" id="{06C5E4EE-60FC-061D-3ECF-659ADE03A54B}"/>
              </a:ext>
            </a:extLst>
          </p:cNvPr>
          <p:cNvSpPr txBox="1"/>
          <p:nvPr/>
        </p:nvSpPr>
        <p:spPr>
          <a:xfrm>
            <a:off x="476275" y="5658743"/>
            <a:ext cx="5897632" cy="3585597"/>
          </a:xfrm>
          <a:prstGeom prst="rect">
            <a:avLst/>
          </a:prstGeom>
          <a:noFill/>
        </p:spPr>
        <p:txBody>
          <a:bodyPr wrap="square" rtlCol="0">
            <a:spAutoFit/>
          </a:bodyPr>
          <a:lstStyle/>
          <a:p>
            <a:r>
              <a:rPr lang="en-US" sz="1200" b="1" dirty="0">
                <a:solidFill>
                  <a:srgbClr val="F2F2F2"/>
                </a:solidFill>
              </a:rPr>
              <a:t>OUR COLLECTION</a:t>
            </a:r>
          </a:p>
          <a:p>
            <a:r>
              <a:rPr lang="en-US" sz="1100" dirty="0">
                <a:solidFill>
                  <a:srgbClr val="F2F2F2"/>
                </a:solidFill>
              </a:rPr>
              <a:t>Every CENTENARIO follows the same philosophy: uncompromising design, innovative technology and exceptional quality. Yet every personality is unique. That is why our collection is divided into three distinctive product lines.</a:t>
            </a:r>
          </a:p>
          <a:p>
            <a:endParaRPr lang="en-US" sz="1200" dirty="0">
              <a:solidFill>
                <a:srgbClr val="F2F2F2"/>
              </a:solidFill>
            </a:endParaRPr>
          </a:p>
          <a:p>
            <a:r>
              <a:rPr lang="en-US" sz="1200" b="1" dirty="0">
                <a:solidFill>
                  <a:srgbClr val="F2F2F2"/>
                </a:solidFill>
              </a:rPr>
              <a:t>SELECT LINE</a:t>
            </a:r>
          </a:p>
          <a:p>
            <a:r>
              <a:rPr lang="en-US" sz="1100" dirty="0">
                <a:solidFill>
                  <a:srgbClr val="F2F2F2"/>
                </a:solidFill>
              </a:rPr>
              <a:t>Reduced. Timeless. Pure.</a:t>
            </a:r>
          </a:p>
          <a:p>
            <a:r>
              <a:rPr lang="en-US" sz="1100" dirty="0">
                <a:solidFill>
                  <a:srgbClr val="F2F2F2"/>
                </a:solidFill>
              </a:rPr>
              <a:t>The essence of CENTENARIO. Clean lines, uncompromising functionality and timeless design.</a:t>
            </a:r>
          </a:p>
          <a:p>
            <a:endParaRPr lang="en-US" sz="1200" dirty="0">
              <a:solidFill>
                <a:srgbClr val="F2F2F2"/>
              </a:solidFill>
            </a:endParaRPr>
          </a:p>
          <a:p>
            <a:r>
              <a:rPr lang="en-US" sz="1200" b="1" dirty="0">
                <a:solidFill>
                  <a:srgbClr val="F2F2F2"/>
                </a:solidFill>
              </a:rPr>
              <a:t>ELEGANCE LINE</a:t>
            </a:r>
          </a:p>
          <a:p>
            <a:r>
              <a:rPr lang="en-US" sz="1100" dirty="0">
                <a:solidFill>
                  <a:srgbClr val="F2F2F2"/>
                </a:solidFill>
              </a:rPr>
              <a:t>Extroverted. Luxurious. Expressive.</a:t>
            </a:r>
          </a:p>
          <a:p>
            <a:r>
              <a:rPr lang="en-US" sz="1100" dirty="0">
                <a:solidFill>
                  <a:srgbClr val="F2F2F2"/>
                </a:solidFill>
              </a:rPr>
              <a:t>Premium materials, handcrafted surfaces, exclusive finishes and exceptional details make every ELEGANCE a confident statement.</a:t>
            </a:r>
          </a:p>
          <a:p>
            <a:endParaRPr lang="en-US" sz="1200" dirty="0">
              <a:solidFill>
                <a:srgbClr val="F2F2F2"/>
              </a:solidFill>
            </a:endParaRPr>
          </a:p>
          <a:p>
            <a:r>
              <a:rPr lang="en-US" sz="1200" b="1" dirty="0">
                <a:solidFill>
                  <a:srgbClr val="F2F2F2"/>
                </a:solidFill>
              </a:rPr>
              <a:t>ICONIC</a:t>
            </a:r>
          </a:p>
          <a:p>
            <a:r>
              <a:rPr lang="en-US" sz="1100" dirty="0">
                <a:solidFill>
                  <a:srgbClr val="F2F2F2"/>
                </a:solidFill>
              </a:rPr>
              <a:t>Built for </a:t>
            </a:r>
            <a:r>
              <a:rPr lang="en-US" sz="1100" dirty="0" err="1">
                <a:solidFill>
                  <a:srgbClr val="F2F2F2"/>
                </a:solidFill>
              </a:rPr>
              <a:t>Petrolheads</a:t>
            </a:r>
            <a:endParaRPr lang="en-US" sz="1100" dirty="0">
              <a:solidFill>
                <a:srgbClr val="F2F2F2"/>
              </a:solidFill>
            </a:endParaRPr>
          </a:p>
          <a:p>
            <a:r>
              <a:rPr lang="en-US" sz="1100" dirty="0">
                <a:solidFill>
                  <a:srgbClr val="F2F2F2"/>
                </a:solidFill>
              </a:rPr>
              <a:t>Motorsport DNA meets contemporary interior design. Genuine carbon </a:t>
            </a:r>
            <a:r>
              <a:rPr lang="en-US" sz="1100" dirty="0" err="1">
                <a:solidFill>
                  <a:srgbClr val="F2F2F2"/>
                </a:solidFill>
              </a:rPr>
              <a:t>fibre</a:t>
            </a:r>
            <a:r>
              <a:rPr lang="en-US" sz="1100" dirty="0">
                <a:solidFill>
                  <a:srgbClr val="F2F2F2"/>
                </a:solidFill>
              </a:rPr>
              <a:t>, iconic automobiles and technical precision create a collection for those who live performance and design.</a:t>
            </a:r>
          </a:p>
          <a:p>
            <a:endParaRPr lang="en-US" sz="1200" dirty="0">
              <a:solidFill>
                <a:srgbClr val="F2F2F2"/>
              </a:solidFill>
            </a:endParaRPr>
          </a:p>
          <a:p>
            <a:r>
              <a:rPr lang="en-US" sz="1000" dirty="0">
                <a:solidFill>
                  <a:srgbClr val="F2F2F2"/>
                </a:solidFill>
              </a:rPr>
              <a:t>Price </a:t>
            </a:r>
            <a:r>
              <a:rPr lang="en-US" sz="1000" dirty="0" err="1">
                <a:solidFill>
                  <a:srgbClr val="F2F2F2"/>
                </a:solidFill>
              </a:rPr>
              <a:t>range:From</a:t>
            </a:r>
            <a:r>
              <a:rPr lang="en-US" sz="1000" dirty="0">
                <a:solidFill>
                  <a:srgbClr val="F2F2F2"/>
                </a:solidFill>
              </a:rPr>
              <a:t> €9,500 to over €30,000, depending on model, specification and level </a:t>
            </a:r>
            <a:r>
              <a:rPr lang="en-US" sz="1000" b="1" dirty="0">
                <a:solidFill>
                  <a:srgbClr val="F2F2F2"/>
                </a:solidFill>
              </a:rPr>
              <a:t>of customization.</a:t>
            </a:r>
          </a:p>
        </p:txBody>
      </p:sp>
      <p:pic>
        <p:nvPicPr>
          <p:cNvPr id="7" name="Grafik 6">
            <a:extLst>
              <a:ext uri="{FF2B5EF4-FFF2-40B4-BE49-F238E27FC236}">
                <a16:creationId xmlns:a16="http://schemas.microsoft.com/office/drawing/2014/main" id="{3AB62031-B451-FE89-D533-90CFDC7EB0DA}"/>
              </a:ext>
            </a:extLst>
          </p:cNvPr>
          <p:cNvPicPr>
            <a:picLocks noChangeAspect="1"/>
          </p:cNvPicPr>
          <p:nvPr/>
        </p:nvPicPr>
        <p:blipFill>
          <a:blip r:embed="rId2">
            <a:extLst>
              <a:ext uri="{28A0092B-C50C-407E-A947-70E740481C1C}">
                <a14:useLocalDpi xmlns:a14="http://schemas.microsoft.com/office/drawing/2010/main" val="0"/>
              </a:ext>
            </a:extLst>
          </a:blip>
          <a:srcRect t="10980" b="5621"/>
          <a:stretch>
            <a:fillRect/>
          </a:stretch>
        </p:blipFill>
        <p:spPr>
          <a:xfrm>
            <a:off x="548209" y="484095"/>
            <a:ext cx="5761578" cy="4805082"/>
          </a:xfrm>
          <a:prstGeom prst="rect">
            <a:avLst/>
          </a:prstGeom>
        </p:spPr>
      </p:pic>
      <p:sp>
        <p:nvSpPr>
          <p:cNvPr id="9" name="Textfeld 8">
            <a:extLst>
              <a:ext uri="{FF2B5EF4-FFF2-40B4-BE49-F238E27FC236}">
                <a16:creationId xmlns:a16="http://schemas.microsoft.com/office/drawing/2014/main" id="{02969A8A-17EB-C129-ABC3-E66BBFDDE7C9}"/>
              </a:ext>
            </a:extLst>
          </p:cNvPr>
          <p:cNvSpPr txBox="1"/>
          <p:nvPr/>
        </p:nvSpPr>
        <p:spPr>
          <a:xfrm>
            <a:off x="3610600" y="1374900"/>
            <a:ext cx="2585454" cy="369332"/>
          </a:xfrm>
          <a:prstGeom prst="rect">
            <a:avLst/>
          </a:prstGeom>
          <a:noFill/>
        </p:spPr>
        <p:txBody>
          <a:bodyPr wrap="square" rtlCol="0">
            <a:spAutoFit/>
          </a:bodyPr>
          <a:lstStyle/>
          <a:p>
            <a:pPr algn="ctr"/>
            <a:r>
              <a:rPr lang="de-DE" dirty="0">
                <a:latin typeface="Montserrat" pitchFamily="2" charset="0"/>
              </a:rPr>
              <a:t>OUR PASSION</a:t>
            </a:r>
          </a:p>
        </p:txBody>
      </p:sp>
    </p:spTree>
    <p:extLst>
      <p:ext uri="{BB962C8B-B14F-4D97-AF65-F5344CB8AC3E}">
        <p14:creationId xmlns:p14="http://schemas.microsoft.com/office/powerpoint/2010/main" val="4024262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0C2F1-B75A-8514-65C6-F6B77FB12526}"/>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2CA4D4F7-BE79-F51C-1865-C7B9FD906D71}"/>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Textfeld 7">
            <a:extLst>
              <a:ext uri="{FF2B5EF4-FFF2-40B4-BE49-F238E27FC236}">
                <a16:creationId xmlns:a16="http://schemas.microsoft.com/office/drawing/2014/main" id="{DB6E0B91-EBE2-B3A3-273F-AC861BECE7D7}"/>
              </a:ext>
            </a:extLst>
          </p:cNvPr>
          <p:cNvSpPr txBox="1"/>
          <p:nvPr/>
        </p:nvSpPr>
        <p:spPr>
          <a:xfrm>
            <a:off x="512242" y="8416361"/>
            <a:ext cx="5833513" cy="1154162"/>
          </a:xfrm>
          <a:prstGeom prst="rect">
            <a:avLst/>
          </a:prstGeom>
          <a:noFill/>
        </p:spPr>
        <p:txBody>
          <a:bodyPr wrap="square" rtlCol="0">
            <a:spAutoFit/>
          </a:bodyPr>
          <a:lstStyle/>
          <a:p>
            <a:r>
              <a:rPr lang="en-US" sz="1400" b="1" dirty="0">
                <a:solidFill>
                  <a:srgbClr val="F2F2F2"/>
                </a:solidFill>
              </a:rPr>
              <a:t>SELECT LINE</a:t>
            </a:r>
          </a:p>
          <a:p>
            <a:r>
              <a:rPr lang="en-US" sz="1100" b="1" dirty="0">
                <a:solidFill>
                  <a:srgbClr val="F2F2F2"/>
                </a:solidFill>
              </a:rPr>
              <a:t>Reduced. Timeless. Pure</a:t>
            </a:r>
          </a:p>
          <a:p>
            <a:r>
              <a:rPr lang="en-US" sz="1100" dirty="0">
                <a:solidFill>
                  <a:srgbClr val="F2F2F2"/>
                </a:solidFill>
              </a:rPr>
              <a:t>SELECT is the essence of CENTENARIO. Reduced to the essentials, yet uncompromising in design, material quality and technology. Clean lines, timeless </a:t>
            </a:r>
            <a:r>
              <a:rPr lang="en-US" sz="1100" dirty="0" err="1">
                <a:solidFill>
                  <a:srgbClr val="F2F2F2"/>
                </a:solidFill>
              </a:rPr>
              <a:t>colours</a:t>
            </a:r>
            <a:r>
              <a:rPr lang="en-US" sz="1100" dirty="0">
                <a:solidFill>
                  <a:srgbClr val="F2F2F2"/>
                </a:solidFill>
              </a:rPr>
              <a:t> and perfectly balanced proportions make this collection the ideal companion for contemporary architecture and sophisticated interiors.</a:t>
            </a:r>
          </a:p>
          <a:p>
            <a:endParaRPr lang="de-DE" sz="1100" dirty="0">
              <a:solidFill>
                <a:srgbClr val="F2F2F2"/>
              </a:solidFill>
            </a:endParaRPr>
          </a:p>
        </p:txBody>
      </p:sp>
      <p:pic>
        <p:nvPicPr>
          <p:cNvPr id="23" name="Grafik 22">
            <a:extLst>
              <a:ext uri="{FF2B5EF4-FFF2-40B4-BE49-F238E27FC236}">
                <a16:creationId xmlns:a16="http://schemas.microsoft.com/office/drawing/2014/main" id="{2C9DC04E-E602-A541-E08D-AFF0588ADF76}"/>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726142" y="349358"/>
            <a:ext cx="1899780" cy="514674"/>
          </a:xfrm>
          <a:prstGeom prst="rect">
            <a:avLst/>
          </a:prstGeom>
        </p:spPr>
      </p:pic>
      <p:sp>
        <p:nvSpPr>
          <p:cNvPr id="24" name="Textfeld 23">
            <a:extLst>
              <a:ext uri="{FF2B5EF4-FFF2-40B4-BE49-F238E27FC236}">
                <a16:creationId xmlns:a16="http://schemas.microsoft.com/office/drawing/2014/main" id="{9F36179B-C0D2-6020-1F0A-E8E09ED305A8}"/>
              </a:ext>
            </a:extLst>
          </p:cNvPr>
          <p:cNvSpPr txBox="1"/>
          <p:nvPr/>
        </p:nvSpPr>
        <p:spPr>
          <a:xfrm>
            <a:off x="392269" y="975368"/>
            <a:ext cx="2585454" cy="369332"/>
          </a:xfrm>
          <a:prstGeom prst="rect">
            <a:avLst/>
          </a:prstGeom>
          <a:noFill/>
        </p:spPr>
        <p:txBody>
          <a:bodyPr wrap="square" rtlCol="0">
            <a:spAutoFit/>
          </a:bodyPr>
          <a:lstStyle/>
          <a:p>
            <a:pPr algn="ctr"/>
            <a:r>
              <a:rPr lang="de-DE" dirty="0">
                <a:solidFill>
                  <a:schemeClr val="bg1">
                    <a:lumMod val="95000"/>
                  </a:schemeClr>
                </a:solidFill>
                <a:latin typeface="Montserrat" pitchFamily="2" charset="0"/>
              </a:rPr>
              <a:t>OUR COLLECTION</a:t>
            </a:r>
          </a:p>
        </p:txBody>
      </p:sp>
      <p:pic>
        <p:nvPicPr>
          <p:cNvPr id="3" name="Grafik 2">
            <a:extLst>
              <a:ext uri="{FF2B5EF4-FFF2-40B4-BE49-F238E27FC236}">
                <a16:creationId xmlns:a16="http://schemas.microsoft.com/office/drawing/2014/main" id="{6DDE0ECD-8C10-A422-75F9-7731E31582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80560"/>
            <a:ext cx="6858000" cy="6858000"/>
          </a:xfrm>
          <a:prstGeom prst="rect">
            <a:avLst/>
          </a:prstGeom>
        </p:spPr>
      </p:pic>
    </p:spTree>
    <p:extLst>
      <p:ext uri="{BB962C8B-B14F-4D97-AF65-F5344CB8AC3E}">
        <p14:creationId xmlns:p14="http://schemas.microsoft.com/office/powerpoint/2010/main" val="14934830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8E9BE-29A7-2BF9-08D1-39571C4B74B2}"/>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A13611AF-3C2D-1C6D-859A-FD5529094A9B}"/>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10" name="Grafik 9">
            <a:extLst>
              <a:ext uri="{FF2B5EF4-FFF2-40B4-BE49-F238E27FC236}">
                <a16:creationId xmlns:a16="http://schemas.microsoft.com/office/drawing/2014/main" id="{81184A46-CDD8-8D80-A302-9EE2B538C03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726142" y="349358"/>
            <a:ext cx="1899780" cy="514674"/>
          </a:xfrm>
          <a:prstGeom prst="rect">
            <a:avLst/>
          </a:prstGeom>
        </p:spPr>
      </p:pic>
      <p:sp>
        <p:nvSpPr>
          <p:cNvPr id="11" name="Textfeld 10">
            <a:extLst>
              <a:ext uri="{FF2B5EF4-FFF2-40B4-BE49-F238E27FC236}">
                <a16:creationId xmlns:a16="http://schemas.microsoft.com/office/drawing/2014/main" id="{04FDD79F-E401-E588-2BDF-1CFA83C4F895}"/>
              </a:ext>
            </a:extLst>
          </p:cNvPr>
          <p:cNvSpPr txBox="1"/>
          <p:nvPr/>
        </p:nvSpPr>
        <p:spPr>
          <a:xfrm>
            <a:off x="392269" y="975368"/>
            <a:ext cx="2585454" cy="369332"/>
          </a:xfrm>
          <a:prstGeom prst="rect">
            <a:avLst/>
          </a:prstGeom>
          <a:noFill/>
        </p:spPr>
        <p:txBody>
          <a:bodyPr wrap="square" rtlCol="0">
            <a:spAutoFit/>
          </a:bodyPr>
          <a:lstStyle/>
          <a:p>
            <a:pPr algn="ctr"/>
            <a:r>
              <a:rPr lang="de-DE" dirty="0">
                <a:solidFill>
                  <a:schemeClr val="bg1">
                    <a:lumMod val="95000"/>
                  </a:schemeClr>
                </a:solidFill>
                <a:latin typeface="Montserrat" pitchFamily="2" charset="0"/>
              </a:rPr>
              <a:t>OUR COLLECTION</a:t>
            </a:r>
          </a:p>
        </p:txBody>
      </p:sp>
      <p:sp>
        <p:nvSpPr>
          <p:cNvPr id="12" name="Textfeld 11">
            <a:extLst>
              <a:ext uri="{FF2B5EF4-FFF2-40B4-BE49-F238E27FC236}">
                <a16:creationId xmlns:a16="http://schemas.microsoft.com/office/drawing/2014/main" id="{78C15C1D-EE40-3B1C-F573-1DFB7C70671A}"/>
              </a:ext>
            </a:extLst>
          </p:cNvPr>
          <p:cNvSpPr txBox="1"/>
          <p:nvPr/>
        </p:nvSpPr>
        <p:spPr>
          <a:xfrm>
            <a:off x="512242" y="8417859"/>
            <a:ext cx="6220252" cy="1323439"/>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de-DE" sz="1400" b="1" i="0" u="none" strike="noStrike" kern="1200" cap="none" spc="0" normalizeH="0" baseline="0" noProof="0" dirty="0">
                <a:ln>
                  <a:noFill/>
                </a:ln>
                <a:solidFill>
                  <a:srgbClr val="F2F2F2"/>
                </a:solidFill>
                <a:effectLst/>
                <a:uLnTx/>
                <a:uFillTx/>
                <a:latin typeface="Calibri" panose="020F0502020204030204"/>
                <a:ea typeface="+mn-ea"/>
                <a:cs typeface="+mn-cs"/>
              </a:rPr>
              <a:t>ELEGANCE-LINE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2F2F2"/>
                </a:solidFill>
                <a:effectLst/>
                <a:uLnTx/>
                <a:uFillTx/>
                <a:latin typeface="Calibri" panose="020F0502020204030204"/>
                <a:ea typeface="+mn-ea"/>
                <a:cs typeface="+mn-cs"/>
              </a:rPr>
              <a:t>Extroverted. Luxurious. Expressive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2F2F2"/>
                </a:solidFill>
                <a:effectLst/>
                <a:uLnTx/>
                <a:uFillTx/>
                <a:latin typeface="Calibri" panose="020F0502020204030204"/>
                <a:ea typeface="+mn-ea"/>
                <a:cs typeface="+mn-cs"/>
              </a:rPr>
              <a:t>ELEGANCE is created for those who celebrate luxury with intention. Handcrafted mirror glass, exceptional materials and refined finishes give every timepiece its unmistakable presence.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2F2F2"/>
                </a:solidFill>
                <a:effectLst/>
                <a:uLnTx/>
                <a:uFillTx/>
                <a:latin typeface="Calibri" panose="020F0502020204030204"/>
                <a:ea typeface="+mn-ea"/>
                <a:cs typeface="+mn-cs"/>
              </a:rPr>
              <a:t>Whether finished in 24-carat gold, white gold or rose gold through premium electroplating, every ELEGANCE combines traditional watchmaking with cutting-edge technology to create an extraordinary design object.</a:t>
            </a:r>
          </a:p>
        </p:txBody>
      </p:sp>
      <p:pic>
        <p:nvPicPr>
          <p:cNvPr id="3" name="Grafik 2">
            <a:extLst>
              <a:ext uri="{FF2B5EF4-FFF2-40B4-BE49-F238E27FC236}">
                <a16:creationId xmlns:a16="http://schemas.microsoft.com/office/drawing/2014/main" id="{C180065A-C469-EA74-B9DE-D427C1B368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64" y="1398490"/>
            <a:ext cx="6858000" cy="6858000"/>
          </a:xfrm>
          <a:prstGeom prst="rect">
            <a:avLst/>
          </a:prstGeom>
        </p:spPr>
      </p:pic>
    </p:spTree>
    <p:extLst>
      <p:ext uri="{BB962C8B-B14F-4D97-AF65-F5344CB8AC3E}">
        <p14:creationId xmlns:p14="http://schemas.microsoft.com/office/powerpoint/2010/main" val="26207918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F6DAA-9C17-4A96-702D-9D92CAF4B3B9}"/>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7835C0A9-8BF3-9141-D8BA-9CAD9C76F8C1}"/>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Textfeld 7">
            <a:extLst>
              <a:ext uri="{FF2B5EF4-FFF2-40B4-BE49-F238E27FC236}">
                <a16:creationId xmlns:a16="http://schemas.microsoft.com/office/drawing/2014/main" id="{F9F5804E-2481-B1F8-CEDD-B63C59308889}"/>
              </a:ext>
            </a:extLst>
          </p:cNvPr>
          <p:cNvSpPr txBox="1"/>
          <p:nvPr/>
        </p:nvSpPr>
        <p:spPr>
          <a:xfrm>
            <a:off x="521207" y="8012269"/>
            <a:ext cx="5960276" cy="1661993"/>
          </a:xfrm>
          <a:prstGeom prst="rect">
            <a:avLst/>
          </a:prstGeom>
          <a:noFill/>
        </p:spPr>
        <p:txBody>
          <a:bodyPr wrap="square" rtlCol="0">
            <a:spAutoFit/>
          </a:bodyPr>
          <a:lstStyle/>
          <a:p>
            <a:br>
              <a:rPr lang="de-DE" sz="1100" dirty="0">
                <a:solidFill>
                  <a:schemeClr val="bg1">
                    <a:lumMod val="95000"/>
                  </a:schemeClr>
                </a:solidFill>
              </a:rPr>
            </a:br>
            <a:endParaRPr lang="de-DE" sz="1100" dirty="0">
              <a:solidFill>
                <a:schemeClr val="bg1">
                  <a:lumMod val="95000"/>
                </a:schemeClr>
              </a:solidFill>
            </a:endParaRPr>
          </a:p>
          <a:p>
            <a:r>
              <a:rPr lang="de-DE" sz="1400" b="1" dirty="0">
                <a:solidFill>
                  <a:schemeClr val="bg1">
                    <a:lumMod val="95000"/>
                  </a:schemeClr>
                </a:solidFill>
              </a:rPr>
              <a:t>ICONIC</a:t>
            </a:r>
          </a:p>
          <a:p>
            <a:r>
              <a:rPr lang="en-US" sz="1100" b="1" dirty="0">
                <a:solidFill>
                  <a:schemeClr val="bg1">
                    <a:lumMod val="95000"/>
                  </a:schemeClr>
                </a:solidFill>
              </a:rPr>
              <a:t>Built for </a:t>
            </a:r>
            <a:r>
              <a:rPr lang="en-US" sz="1100" b="1" dirty="0" err="1">
                <a:solidFill>
                  <a:schemeClr val="bg1">
                    <a:lumMod val="95000"/>
                  </a:schemeClr>
                </a:solidFill>
              </a:rPr>
              <a:t>Petrolheads</a:t>
            </a:r>
            <a:endParaRPr lang="en-US" sz="1100" b="1" dirty="0">
              <a:solidFill>
                <a:schemeClr val="bg1">
                  <a:lumMod val="95000"/>
                </a:schemeClr>
              </a:solidFill>
            </a:endParaRPr>
          </a:p>
          <a:p>
            <a:r>
              <a:rPr lang="en-US" sz="1100" b="1" dirty="0">
                <a:solidFill>
                  <a:schemeClr val="bg1">
                    <a:lumMod val="95000"/>
                  </a:schemeClr>
                </a:solidFill>
              </a:rPr>
              <a:t>ICONIC</a:t>
            </a:r>
            <a:r>
              <a:rPr lang="en-US" sz="1100" dirty="0">
                <a:solidFill>
                  <a:schemeClr val="bg1">
                    <a:lumMod val="95000"/>
                  </a:schemeClr>
                </a:solidFill>
              </a:rPr>
              <a:t> is our tribute to the world of extraordinary automobiles. Genuine carbon </a:t>
            </a:r>
            <a:r>
              <a:rPr lang="en-US" sz="1100" dirty="0" err="1">
                <a:solidFill>
                  <a:schemeClr val="bg1">
                    <a:lumMod val="95000"/>
                  </a:schemeClr>
                </a:solidFill>
              </a:rPr>
              <a:t>fibre</a:t>
            </a:r>
            <a:r>
              <a:rPr lang="en-US" sz="1100" dirty="0">
                <a:solidFill>
                  <a:schemeClr val="bg1">
                    <a:lumMod val="95000"/>
                  </a:schemeClr>
                </a:solidFill>
              </a:rPr>
              <a:t>, precision-crafted model cars and motorsport-inspired materials come together in a collection for those whose passion extends far beyond driving.</a:t>
            </a:r>
          </a:p>
          <a:p>
            <a:r>
              <a:rPr lang="en-US" sz="1100" dirty="0">
                <a:solidFill>
                  <a:schemeClr val="bg1">
                    <a:lumMod val="95000"/>
                  </a:schemeClr>
                </a:solidFill>
              </a:rPr>
              <a:t>Performance, emotion and engineering craftsmanship meet timeless interior design. Every </a:t>
            </a:r>
            <a:r>
              <a:rPr lang="en-US" sz="1100" b="1" dirty="0">
                <a:solidFill>
                  <a:schemeClr val="bg1">
                    <a:lumMod val="95000"/>
                  </a:schemeClr>
                </a:solidFill>
              </a:rPr>
              <a:t>ICONIC</a:t>
            </a:r>
            <a:r>
              <a:rPr lang="en-US" sz="1100" dirty="0">
                <a:solidFill>
                  <a:schemeClr val="bg1">
                    <a:lumMod val="95000"/>
                  </a:schemeClr>
                </a:solidFill>
              </a:rPr>
              <a:t> tells the story of an iconic automobile in a completely new way.</a:t>
            </a:r>
          </a:p>
        </p:txBody>
      </p:sp>
      <p:pic>
        <p:nvPicPr>
          <p:cNvPr id="12" name="Grafik 11">
            <a:extLst>
              <a:ext uri="{FF2B5EF4-FFF2-40B4-BE49-F238E27FC236}">
                <a16:creationId xmlns:a16="http://schemas.microsoft.com/office/drawing/2014/main" id="{9BC0231F-A36F-452E-9EA5-7997B98566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89525"/>
            <a:ext cx="6858000" cy="6858000"/>
          </a:xfrm>
          <a:prstGeom prst="rect">
            <a:avLst/>
          </a:prstGeom>
        </p:spPr>
      </p:pic>
      <p:pic>
        <p:nvPicPr>
          <p:cNvPr id="14" name="Grafik 13">
            <a:extLst>
              <a:ext uri="{FF2B5EF4-FFF2-40B4-BE49-F238E27FC236}">
                <a16:creationId xmlns:a16="http://schemas.microsoft.com/office/drawing/2014/main" id="{4BA3B3C2-E523-9374-A72A-30720F1E9723}"/>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26142" y="349358"/>
            <a:ext cx="1899780" cy="514674"/>
          </a:xfrm>
          <a:prstGeom prst="rect">
            <a:avLst/>
          </a:prstGeom>
        </p:spPr>
      </p:pic>
      <p:sp>
        <p:nvSpPr>
          <p:cNvPr id="15" name="Textfeld 14">
            <a:extLst>
              <a:ext uri="{FF2B5EF4-FFF2-40B4-BE49-F238E27FC236}">
                <a16:creationId xmlns:a16="http://schemas.microsoft.com/office/drawing/2014/main" id="{4464C76E-7B33-75E4-5C61-ECEA16006EDD}"/>
              </a:ext>
            </a:extLst>
          </p:cNvPr>
          <p:cNvSpPr txBox="1"/>
          <p:nvPr/>
        </p:nvSpPr>
        <p:spPr>
          <a:xfrm>
            <a:off x="392269" y="975368"/>
            <a:ext cx="2585454" cy="369332"/>
          </a:xfrm>
          <a:prstGeom prst="rect">
            <a:avLst/>
          </a:prstGeom>
          <a:noFill/>
        </p:spPr>
        <p:txBody>
          <a:bodyPr wrap="square" rtlCol="0">
            <a:spAutoFit/>
          </a:bodyPr>
          <a:lstStyle/>
          <a:p>
            <a:pPr algn="ctr"/>
            <a:r>
              <a:rPr lang="de-DE" dirty="0">
                <a:solidFill>
                  <a:schemeClr val="bg1">
                    <a:lumMod val="95000"/>
                  </a:schemeClr>
                </a:solidFill>
                <a:latin typeface="Montserrat" pitchFamily="2" charset="0"/>
              </a:rPr>
              <a:t>OUR COLLECTION</a:t>
            </a:r>
          </a:p>
        </p:txBody>
      </p:sp>
    </p:spTree>
    <p:extLst>
      <p:ext uri="{BB962C8B-B14F-4D97-AF65-F5344CB8AC3E}">
        <p14:creationId xmlns:p14="http://schemas.microsoft.com/office/powerpoint/2010/main" val="2334245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E101D-6B4F-3059-3F43-96709C489CE9}"/>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83F5582B-BABB-6CC3-4AD0-D2D96472DB39}"/>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Textfeld 7">
            <a:extLst>
              <a:ext uri="{FF2B5EF4-FFF2-40B4-BE49-F238E27FC236}">
                <a16:creationId xmlns:a16="http://schemas.microsoft.com/office/drawing/2014/main" id="{4B755584-7D69-6A02-15C1-B98BF63A32AB}"/>
              </a:ext>
            </a:extLst>
          </p:cNvPr>
          <p:cNvSpPr txBox="1"/>
          <p:nvPr/>
        </p:nvSpPr>
        <p:spPr>
          <a:xfrm>
            <a:off x="520579" y="8369794"/>
            <a:ext cx="5960276" cy="1277273"/>
          </a:xfrm>
          <a:prstGeom prst="rect">
            <a:avLst/>
          </a:prstGeom>
          <a:noFill/>
        </p:spPr>
        <p:txBody>
          <a:bodyPr wrap="square" rtlCol="0">
            <a:spAutoFit/>
          </a:bodyPr>
          <a:lstStyle/>
          <a:p>
            <a:br>
              <a:rPr lang="de-DE" sz="1100" dirty="0">
                <a:solidFill>
                  <a:schemeClr val="bg1">
                    <a:lumMod val="95000"/>
                  </a:schemeClr>
                </a:solidFill>
              </a:rPr>
            </a:br>
            <a:r>
              <a:rPr lang="en-US" sz="1100" b="1" dirty="0">
                <a:solidFill>
                  <a:schemeClr val="bg1">
                    <a:lumMod val="95000"/>
                  </a:schemeClr>
                </a:solidFill>
              </a:rPr>
              <a:t>SIGNATURES</a:t>
            </a:r>
          </a:p>
          <a:p>
            <a:r>
              <a:rPr lang="en-US" sz="1100" dirty="0">
                <a:solidFill>
                  <a:schemeClr val="bg1">
                    <a:lumMod val="95000"/>
                  </a:schemeClr>
                </a:solidFill>
              </a:rPr>
              <a:t>Each of these timepieces is more than a product – it is the result of a creative alliance, crafted with precision, passion, and the vision to create something truly unique.</a:t>
            </a:r>
          </a:p>
          <a:p>
            <a:r>
              <a:rPr lang="en-US" sz="1100" dirty="0">
                <a:solidFill>
                  <a:schemeClr val="bg1">
                    <a:lumMod val="95000"/>
                  </a:schemeClr>
                </a:solidFill>
              </a:rPr>
              <a:t>Our Signature creations are designed for companies, institutions, and brands seeking an exceptional statement piece that tells their own story. Created under the partner's brand and crafted by </a:t>
            </a:r>
            <a:r>
              <a:rPr lang="en-US" sz="1100" b="1" dirty="0">
                <a:solidFill>
                  <a:schemeClr val="bg1">
                    <a:lumMod val="95000"/>
                  </a:schemeClr>
                </a:solidFill>
              </a:rPr>
              <a:t>CENTENARIO</a:t>
            </a:r>
            <a:r>
              <a:rPr lang="en-US" sz="1100" dirty="0">
                <a:solidFill>
                  <a:schemeClr val="bg1">
                    <a:lumMod val="95000"/>
                  </a:schemeClr>
                </a:solidFill>
              </a:rPr>
              <a:t>, each piece becomes a distinctive expression of emotion, craftsmanship, and exclusivity.</a:t>
            </a:r>
          </a:p>
        </p:txBody>
      </p:sp>
      <p:pic>
        <p:nvPicPr>
          <p:cNvPr id="14" name="Grafik 13">
            <a:extLst>
              <a:ext uri="{FF2B5EF4-FFF2-40B4-BE49-F238E27FC236}">
                <a16:creationId xmlns:a16="http://schemas.microsoft.com/office/drawing/2014/main" id="{86A33D33-B034-5EF5-000A-7151530E7E8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726142" y="349358"/>
            <a:ext cx="1899780" cy="514674"/>
          </a:xfrm>
          <a:prstGeom prst="rect">
            <a:avLst/>
          </a:prstGeom>
        </p:spPr>
      </p:pic>
      <p:sp>
        <p:nvSpPr>
          <p:cNvPr id="15" name="Textfeld 14">
            <a:extLst>
              <a:ext uri="{FF2B5EF4-FFF2-40B4-BE49-F238E27FC236}">
                <a16:creationId xmlns:a16="http://schemas.microsoft.com/office/drawing/2014/main" id="{0DD956C1-28B1-5E48-FCBB-BE98B141E410}"/>
              </a:ext>
            </a:extLst>
          </p:cNvPr>
          <p:cNvSpPr txBox="1"/>
          <p:nvPr/>
        </p:nvSpPr>
        <p:spPr>
          <a:xfrm>
            <a:off x="392269" y="975368"/>
            <a:ext cx="2585454" cy="369332"/>
          </a:xfrm>
          <a:prstGeom prst="rect">
            <a:avLst/>
          </a:prstGeom>
          <a:noFill/>
        </p:spPr>
        <p:txBody>
          <a:bodyPr wrap="square" rtlCol="0">
            <a:spAutoFit/>
          </a:bodyPr>
          <a:lstStyle/>
          <a:p>
            <a:pPr algn="ctr"/>
            <a:r>
              <a:rPr lang="de-DE" dirty="0">
                <a:solidFill>
                  <a:schemeClr val="bg1">
                    <a:lumMod val="95000"/>
                  </a:schemeClr>
                </a:solidFill>
                <a:latin typeface="Montserrat" pitchFamily="2" charset="0"/>
              </a:rPr>
              <a:t>OUR COLLECTION</a:t>
            </a:r>
          </a:p>
        </p:txBody>
      </p:sp>
      <p:pic>
        <p:nvPicPr>
          <p:cNvPr id="7" name="Grafik 6">
            <a:extLst>
              <a:ext uri="{FF2B5EF4-FFF2-40B4-BE49-F238E27FC236}">
                <a16:creationId xmlns:a16="http://schemas.microsoft.com/office/drawing/2014/main" id="{256EB8C3-2463-38CA-9EF2-DEB58BB738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67671"/>
            <a:ext cx="6858000" cy="6970657"/>
          </a:xfrm>
          <a:prstGeom prst="rect">
            <a:avLst/>
          </a:prstGeom>
        </p:spPr>
      </p:pic>
    </p:spTree>
    <p:extLst>
      <p:ext uri="{BB962C8B-B14F-4D97-AF65-F5344CB8AC3E}">
        <p14:creationId xmlns:p14="http://schemas.microsoft.com/office/powerpoint/2010/main" val="3367926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B4FE4-32BC-E996-DC3C-737BA0855DA6}"/>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8F619AE1-2FC7-44AE-3606-520C90364AD0}"/>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Textfeld 7">
            <a:extLst>
              <a:ext uri="{FF2B5EF4-FFF2-40B4-BE49-F238E27FC236}">
                <a16:creationId xmlns:a16="http://schemas.microsoft.com/office/drawing/2014/main" id="{34FBFF05-21A4-ABE7-E179-F3DA33C07A69}"/>
              </a:ext>
            </a:extLst>
          </p:cNvPr>
          <p:cNvSpPr txBox="1"/>
          <p:nvPr/>
        </p:nvSpPr>
        <p:spPr>
          <a:xfrm>
            <a:off x="512242" y="4849558"/>
            <a:ext cx="5833513" cy="4185761"/>
          </a:xfrm>
          <a:prstGeom prst="rect">
            <a:avLst/>
          </a:prstGeom>
          <a:noFill/>
        </p:spPr>
        <p:txBody>
          <a:bodyPr wrap="square" rtlCol="0">
            <a:spAutoFit/>
          </a:bodyPr>
          <a:lstStyle/>
          <a:p>
            <a:br>
              <a:rPr lang="de-DE" sz="1100" dirty="0">
                <a:solidFill>
                  <a:srgbClr val="F2F2F2"/>
                </a:solidFill>
              </a:rPr>
            </a:br>
            <a:r>
              <a:rPr lang="de-DE" sz="1200" b="1" dirty="0">
                <a:solidFill>
                  <a:srgbClr val="F2F2F2"/>
                </a:solidFill>
              </a:rPr>
              <a:t>TEMPUS AD PERSONAM</a:t>
            </a:r>
          </a:p>
          <a:p>
            <a:endParaRPr lang="de-DE" sz="1200" b="1" dirty="0">
              <a:solidFill>
                <a:schemeClr val="bg1">
                  <a:lumMod val="95000"/>
                </a:schemeClr>
              </a:solidFill>
            </a:endParaRPr>
          </a:p>
          <a:p>
            <a:r>
              <a:rPr lang="en-US" sz="1100" b="1" dirty="0">
                <a:solidFill>
                  <a:schemeClr val="bg1">
                    <a:lumMod val="95000"/>
                  </a:schemeClr>
                </a:solidFill>
              </a:rPr>
              <a:t>Your Signature. Your Style.</a:t>
            </a:r>
          </a:p>
          <a:p>
            <a:r>
              <a:rPr lang="en-US" sz="1100" dirty="0">
                <a:solidFill>
                  <a:schemeClr val="bg1">
                    <a:lumMod val="95000"/>
                  </a:schemeClr>
                </a:solidFill>
              </a:rPr>
              <a:t>Every individual has a unique sense of style. That is why every </a:t>
            </a:r>
            <a:r>
              <a:rPr lang="en-US" sz="1100" b="1" dirty="0">
                <a:solidFill>
                  <a:schemeClr val="bg1">
                    <a:lumMod val="95000"/>
                  </a:schemeClr>
                </a:solidFill>
              </a:rPr>
              <a:t>CENTENARIO</a:t>
            </a:r>
            <a:r>
              <a:rPr lang="en-US" sz="1100" dirty="0">
                <a:solidFill>
                  <a:schemeClr val="bg1">
                    <a:lumMod val="95000"/>
                  </a:schemeClr>
                </a:solidFill>
              </a:rPr>
              <a:t> begins with the freedom to create a timepiece that reflects your personal vision.</a:t>
            </a:r>
          </a:p>
          <a:p>
            <a:endParaRPr lang="en-US" sz="1100" dirty="0">
              <a:solidFill>
                <a:schemeClr val="bg1">
                  <a:lumMod val="95000"/>
                </a:schemeClr>
              </a:solidFill>
            </a:endParaRPr>
          </a:p>
          <a:p>
            <a:r>
              <a:rPr lang="en-US" sz="1100" dirty="0">
                <a:solidFill>
                  <a:schemeClr val="bg1">
                    <a:lumMod val="95000"/>
                  </a:schemeClr>
                </a:solidFill>
              </a:rPr>
              <a:t>With our proprietary </a:t>
            </a:r>
            <a:r>
              <a:rPr lang="en-US" sz="1100" b="1" dirty="0">
                <a:solidFill>
                  <a:schemeClr val="bg1">
                    <a:lumMod val="95000"/>
                  </a:schemeClr>
                </a:solidFill>
              </a:rPr>
              <a:t>3D Configurator</a:t>
            </a:r>
            <a:r>
              <a:rPr lang="en-US" sz="1100" dirty="0">
                <a:solidFill>
                  <a:schemeClr val="bg1">
                    <a:lumMod val="95000"/>
                  </a:schemeClr>
                </a:solidFill>
              </a:rPr>
              <a:t>, every timepiece can be tailored perfectly to your interior. Experience in real time how materials, </a:t>
            </a:r>
            <a:r>
              <a:rPr lang="en-US" sz="1100" dirty="0" err="1">
                <a:solidFill>
                  <a:schemeClr val="bg1">
                    <a:lumMod val="95000"/>
                  </a:schemeClr>
                </a:solidFill>
              </a:rPr>
              <a:t>colours</a:t>
            </a:r>
            <a:r>
              <a:rPr lang="en-US" sz="1100" dirty="0">
                <a:solidFill>
                  <a:schemeClr val="bg1">
                    <a:lumMod val="95000"/>
                  </a:schemeClr>
                </a:solidFill>
              </a:rPr>
              <a:t> and finishes harmonize as your personal </a:t>
            </a:r>
            <a:r>
              <a:rPr lang="en-US" sz="1100" b="1" dirty="0">
                <a:solidFill>
                  <a:schemeClr val="bg1">
                    <a:lumMod val="95000"/>
                  </a:schemeClr>
                </a:solidFill>
              </a:rPr>
              <a:t>CENTENARIO</a:t>
            </a:r>
            <a:r>
              <a:rPr lang="en-US" sz="1100" dirty="0">
                <a:solidFill>
                  <a:schemeClr val="bg1">
                    <a:lumMod val="95000"/>
                  </a:schemeClr>
                </a:solidFill>
              </a:rPr>
              <a:t> takes shape step by step.</a:t>
            </a:r>
          </a:p>
          <a:p>
            <a:endParaRPr lang="en-US" sz="1100" dirty="0">
              <a:solidFill>
                <a:schemeClr val="bg1">
                  <a:lumMod val="95000"/>
                </a:schemeClr>
              </a:solidFill>
            </a:endParaRPr>
          </a:p>
          <a:p>
            <a:r>
              <a:rPr lang="en-US" sz="1100" dirty="0">
                <a:solidFill>
                  <a:schemeClr val="bg1">
                    <a:lumMod val="95000"/>
                  </a:schemeClr>
                </a:solidFill>
              </a:rPr>
              <a:t>Choose from </a:t>
            </a:r>
            <a:r>
              <a:rPr lang="en-US" sz="1100" b="1" dirty="0">
                <a:solidFill>
                  <a:schemeClr val="bg1">
                    <a:lumMod val="95000"/>
                  </a:schemeClr>
                </a:solidFill>
              </a:rPr>
              <a:t>two anodized case finishes</a:t>
            </a:r>
            <a:r>
              <a:rPr lang="en-US" sz="1100" dirty="0">
                <a:solidFill>
                  <a:schemeClr val="bg1">
                    <a:lumMod val="95000"/>
                  </a:schemeClr>
                </a:solidFill>
              </a:rPr>
              <a:t>, </a:t>
            </a:r>
            <a:r>
              <a:rPr lang="en-US" sz="1100" b="1" dirty="0">
                <a:solidFill>
                  <a:schemeClr val="bg1">
                    <a:lumMod val="95000"/>
                  </a:schemeClr>
                </a:solidFill>
              </a:rPr>
              <a:t>three genuine gold electroplated finishes</a:t>
            </a:r>
            <a:r>
              <a:rPr lang="en-US" sz="1100" dirty="0">
                <a:solidFill>
                  <a:schemeClr val="bg1">
                    <a:lumMod val="95000"/>
                  </a:schemeClr>
                </a:solidFill>
              </a:rPr>
              <a:t>, </a:t>
            </a:r>
            <a:r>
              <a:rPr lang="en-US" sz="1100" b="1" dirty="0">
                <a:solidFill>
                  <a:schemeClr val="bg1">
                    <a:lumMod val="95000"/>
                  </a:schemeClr>
                </a:solidFill>
              </a:rPr>
              <a:t>seven exclusive dial </a:t>
            </a:r>
            <a:r>
              <a:rPr lang="en-US" sz="1100" b="1" dirty="0" err="1">
                <a:solidFill>
                  <a:schemeClr val="bg1">
                    <a:lumMod val="95000"/>
                  </a:schemeClr>
                </a:solidFill>
              </a:rPr>
              <a:t>colours</a:t>
            </a:r>
            <a:r>
              <a:rPr lang="en-US" sz="1100" dirty="0">
                <a:solidFill>
                  <a:schemeClr val="bg1">
                    <a:lumMod val="95000"/>
                  </a:schemeClr>
                </a:solidFill>
              </a:rPr>
              <a:t> and </a:t>
            </a:r>
            <a:r>
              <a:rPr lang="en-US" sz="1100" b="1" dirty="0">
                <a:solidFill>
                  <a:schemeClr val="bg1">
                    <a:lumMod val="95000"/>
                  </a:schemeClr>
                </a:solidFill>
              </a:rPr>
              <a:t>nine ELEGANCE dial designs</a:t>
            </a:r>
            <a:r>
              <a:rPr lang="en-US" sz="1100" dirty="0">
                <a:solidFill>
                  <a:schemeClr val="bg1">
                    <a:lumMod val="95000"/>
                  </a:schemeClr>
                </a:solidFill>
              </a:rPr>
              <a:t>. Further personalize your timepiece with a dial </a:t>
            </a:r>
            <a:r>
              <a:rPr lang="en-US" sz="1100" b="1" dirty="0">
                <a:solidFill>
                  <a:schemeClr val="bg1">
                    <a:lumMod val="95000"/>
                  </a:schemeClr>
                </a:solidFill>
              </a:rPr>
              <a:t>with or without a scale</a:t>
            </a:r>
            <a:r>
              <a:rPr lang="en-US" sz="1100" dirty="0">
                <a:solidFill>
                  <a:schemeClr val="bg1">
                    <a:lumMod val="95000"/>
                  </a:schemeClr>
                </a:solidFill>
              </a:rPr>
              <a:t> and a </a:t>
            </a:r>
            <a:r>
              <a:rPr lang="en-US" sz="1100" b="1" dirty="0">
                <a:solidFill>
                  <a:schemeClr val="bg1">
                    <a:lumMod val="95000"/>
                  </a:schemeClr>
                </a:solidFill>
              </a:rPr>
              <a:t>case finished in the </a:t>
            </a:r>
            <a:r>
              <a:rPr lang="en-US" sz="1100" b="1" dirty="0" err="1">
                <a:solidFill>
                  <a:schemeClr val="bg1">
                    <a:lumMod val="95000"/>
                  </a:schemeClr>
                </a:solidFill>
              </a:rPr>
              <a:t>colour</a:t>
            </a:r>
            <a:r>
              <a:rPr lang="en-US" sz="1100" b="1" dirty="0">
                <a:solidFill>
                  <a:schemeClr val="bg1">
                    <a:lumMod val="95000"/>
                  </a:schemeClr>
                </a:solidFill>
              </a:rPr>
              <a:t> of the timepiece</a:t>
            </a:r>
            <a:r>
              <a:rPr lang="en-US" sz="1100" dirty="0">
                <a:solidFill>
                  <a:schemeClr val="bg1">
                    <a:lumMod val="95000"/>
                  </a:schemeClr>
                </a:solidFill>
              </a:rPr>
              <a:t>. For the ultimate expression of luxury, our exclusive </a:t>
            </a:r>
            <a:r>
              <a:rPr lang="en-US" sz="1100" b="1" dirty="0">
                <a:solidFill>
                  <a:schemeClr val="bg1">
                    <a:lumMod val="95000"/>
                  </a:schemeClr>
                </a:solidFill>
              </a:rPr>
              <a:t>stone setting</a:t>
            </a:r>
            <a:r>
              <a:rPr lang="en-US" sz="1100" dirty="0">
                <a:solidFill>
                  <a:schemeClr val="bg1">
                    <a:lumMod val="95000"/>
                  </a:schemeClr>
                </a:solidFill>
              </a:rPr>
              <a:t> on the spinner and outer frame adds a truly distinctive finishing touch.</a:t>
            </a:r>
          </a:p>
          <a:p>
            <a:endParaRPr lang="en-US" sz="1100" dirty="0">
              <a:solidFill>
                <a:schemeClr val="bg1">
                  <a:lumMod val="95000"/>
                </a:schemeClr>
              </a:solidFill>
            </a:endParaRPr>
          </a:p>
          <a:p>
            <a:r>
              <a:rPr lang="en-US" sz="1100" dirty="0">
                <a:solidFill>
                  <a:schemeClr val="bg1">
                    <a:lumMod val="95000"/>
                  </a:schemeClr>
                </a:solidFill>
              </a:rPr>
              <a:t>The result is </a:t>
            </a:r>
            <a:r>
              <a:rPr lang="en-US" sz="1100" b="1" dirty="0">
                <a:solidFill>
                  <a:schemeClr val="bg1">
                    <a:lumMod val="95000"/>
                  </a:schemeClr>
                </a:solidFill>
              </a:rPr>
              <a:t>thousands of possible combinations</a:t>
            </a:r>
            <a:r>
              <a:rPr lang="en-US" sz="1100" dirty="0">
                <a:solidFill>
                  <a:schemeClr val="bg1">
                    <a:lumMod val="95000"/>
                  </a:schemeClr>
                </a:solidFill>
              </a:rPr>
              <a:t>, perfectly tailored to your personal style and interior.</a:t>
            </a:r>
          </a:p>
          <a:p>
            <a:endParaRPr lang="en-US" sz="1100" dirty="0">
              <a:solidFill>
                <a:schemeClr val="bg1">
                  <a:lumMod val="95000"/>
                </a:schemeClr>
              </a:solidFill>
            </a:endParaRPr>
          </a:p>
          <a:p>
            <a:r>
              <a:rPr lang="en-US" sz="1100" dirty="0">
                <a:solidFill>
                  <a:schemeClr val="bg1">
                    <a:lumMod val="95000"/>
                  </a:schemeClr>
                </a:solidFill>
              </a:rPr>
              <a:t>If even this level of individuality is not enough, our </a:t>
            </a:r>
            <a:r>
              <a:rPr lang="en-US" sz="1100" b="1" dirty="0">
                <a:solidFill>
                  <a:schemeClr val="bg1">
                    <a:lumMod val="95000"/>
                  </a:schemeClr>
                </a:solidFill>
              </a:rPr>
              <a:t>Signature Creations</a:t>
            </a:r>
            <a:r>
              <a:rPr lang="en-US" sz="1100" dirty="0">
                <a:solidFill>
                  <a:schemeClr val="bg1">
                    <a:lumMod val="95000"/>
                  </a:schemeClr>
                </a:solidFill>
              </a:rPr>
              <a:t> offer the opportunity to design a truly personal </a:t>
            </a:r>
            <a:r>
              <a:rPr lang="en-US" sz="1100" b="1" dirty="0">
                <a:solidFill>
                  <a:schemeClr val="bg1">
                    <a:lumMod val="95000"/>
                  </a:schemeClr>
                </a:solidFill>
              </a:rPr>
              <a:t>CENTENARIO</a:t>
            </a:r>
            <a:r>
              <a:rPr lang="en-US" sz="1100" dirty="0">
                <a:solidFill>
                  <a:schemeClr val="bg1">
                    <a:lumMod val="95000"/>
                  </a:schemeClr>
                </a:solidFill>
              </a:rPr>
              <a:t>. Materials, precious metals, </a:t>
            </a:r>
            <a:r>
              <a:rPr lang="en-US" sz="1100" dirty="0" err="1">
                <a:solidFill>
                  <a:schemeClr val="bg1">
                    <a:lumMod val="95000"/>
                  </a:schemeClr>
                </a:solidFill>
              </a:rPr>
              <a:t>colours</a:t>
            </a:r>
            <a:r>
              <a:rPr lang="en-US" sz="1100" dirty="0">
                <a:solidFill>
                  <a:schemeClr val="bg1">
                    <a:lumMod val="95000"/>
                  </a:schemeClr>
                </a:solidFill>
              </a:rPr>
              <a:t>, engravings, family crests, personal symbols and custom-designed elements are crafted entirely to your specifications, creating a completely bespoke one-of-one masterpiece unlike any other in the world.</a:t>
            </a:r>
          </a:p>
        </p:txBody>
      </p:sp>
      <p:pic>
        <p:nvPicPr>
          <p:cNvPr id="23" name="Grafik 22">
            <a:extLst>
              <a:ext uri="{FF2B5EF4-FFF2-40B4-BE49-F238E27FC236}">
                <a16:creationId xmlns:a16="http://schemas.microsoft.com/office/drawing/2014/main" id="{8014C8FA-A392-D16B-7BF6-6E59E1F231FA}"/>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2530875" y="342605"/>
            <a:ext cx="1796246" cy="486624"/>
          </a:xfrm>
          <a:prstGeom prst="rect">
            <a:avLst/>
          </a:prstGeom>
        </p:spPr>
      </p:pic>
      <p:sp>
        <p:nvSpPr>
          <p:cNvPr id="24" name="Textfeld 23">
            <a:extLst>
              <a:ext uri="{FF2B5EF4-FFF2-40B4-BE49-F238E27FC236}">
                <a16:creationId xmlns:a16="http://schemas.microsoft.com/office/drawing/2014/main" id="{C370F857-3F9B-8412-A09C-91EF9D814C5F}"/>
              </a:ext>
            </a:extLst>
          </p:cNvPr>
          <p:cNvSpPr txBox="1"/>
          <p:nvPr/>
        </p:nvSpPr>
        <p:spPr>
          <a:xfrm>
            <a:off x="609601" y="990567"/>
            <a:ext cx="5812748" cy="400110"/>
          </a:xfrm>
          <a:prstGeom prst="rect">
            <a:avLst/>
          </a:prstGeom>
          <a:noFill/>
        </p:spPr>
        <p:txBody>
          <a:bodyPr wrap="square" rtlCol="0">
            <a:spAutoFit/>
          </a:bodyPr>
          <a:lstStyle/>
          <a:p>
            <a:pPr algn="ctr"/>
            <a:r>
              <a:rPr lang="de-DE" sz="2000" dirty="0">
                <a:solidFill>
                  <a:schemeClr val="bg1">
                    <a:lumMod val="95000"/>
                  </a:schemeClr>
                </a:solidFill>
                <a:latin typeface="Montserrat" pitchFamily="2" charset="0"/>
              </a:rPr>
              <a:t>TEMPUS AD PERSONAM</a:t>
            </a:r>
          </a:p>
        </p:txBody>
      </p:sp>
      <p:pic>
        <p:nvPicPr>
          <p:cNvPr id="2" name="Grafik 1">
            <a:extLst>
              <a:ext uri="{FF2B5EF4-FFF2-40B4-BE49-F238E27FC236}">
                <a16:creationId xmlns:a16="http://schemas.microsoft.com/office/drawing/2014/main" id="{C8E89F67-84BB-8B26-E78A-D8A9E04C5A31}"/>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colorTemperature colorTemp="6685"/>
                    </a14:imgEffect>
                    <a14:imgEffect>
                      <a14:saturation sat="160000"/>
                    </a14:imgEffect>
                    <a14:imgEffect>
                      <a14:brightnessContrast bright="1000" contrast="-18000"/>
                    </a14:imgEffect>
                  </a14:imgLayer>
                </a14:imgProps>
              </a:ext>
            </a:extLst>
          </a:blip>
          <a:stretch>
            <a:fillRect/>
          </a:stretch>
        </p:blipFill>
        <p:spPr>
          <a:xfrm>
            <a:off x="-2" y="1552015"/>
            <a:ext cx="6858000" cy="3145842"/>
          </a:xfrm>
          <a:prstGeom prst="rect">
            <a:avLst/>
          </a:prstGeom>
        </p:spPr>
      </p:pic>
      <p:sp>
        <p:nvSpPr>
          <p:cNvPr id="3" name="Textfeld 2">
            <a:extLst>
              <a:ext uri="{FF2B5EF4-FFF2-40B4-BE49-F238E27FC236}">
                <a16:creationId xmlns:a16="http://schemas.microsoft.com/office/drawing/2014/main" id="{F3B94504-E93D-F1C1-B0DC-05213FC1F111}"/>
              </a:ext>
            </a:extLst>
          </p:cNvPr>
          <p:cNvSpPr txBox="1"/>
          <p:nvPr/>
        </p:nvSpPr>
        <p:spPr>
          <a:xfrm>
            <a:off x="1631576" y="4377481"/>
            <a:ext cx="2438402" cy="246221"/>
          </a:xfrm>
          <a:prstGeom prst="rect">
            <a:avLst/>
          </a:prstGeom>
          <a:noFill/>
        </p:spPr>
        <p:txBody>
          <a:bodyPr wrap="square" rtlCol="0">
            <a:spAutoFit/>
          </a:bodyPr>
          <a:lstStyle/>
          <a:p>
            <a:pPr algn="r"/>
            <a:r>
              <a:rPr lang="de-DE" sz="1000" dirty="0">
                <a:solidFill>
                  <a:schemeClr val="tx1">
                    <a:lumMod val="50000"/>
                    <a:lumOff val="50000"/>
                  </a:schemeClr>
                </a:solidFill>
                <a:latin typeface="Montserrat Medium" pitchFamily="2" charset="0"/>
              </a:rPr>
              <a:t>KONFIGURATOR</a:t>
            </a:r>
          </a:p>
        </p:txBody>
      </p:sp>
    </p:spTree>
    <p:extLst>
      <p:ext uri="{BB962C8B-B14F-4D97-AF65-F5344CB8AC3E}">
        <p14:creationId xmlns:p14="http://schemas.microsoft.com/office/powerpoint/2010/main" val="635035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03A0E-558B-E033-C315-53893F7AC50E}"/>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33CA664B-57E3-0DAB-B252-E90D577BF452}"/>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8" name="Textfeld 7">
            <a:extLst>
              <a:ext uri="{FF2B5EF4-FFF2-40B4-BE49-F238E27FC236}">
                <a16:creationId xmlns:a16="http://schemas.microsoft.com/office/drawing/2014/main" id="{30838441-328B-00BF-E6D4-E308AC9B233F}"/>
              </a:ext>
            </a:extLst>
          </p:cNvPr>
          <p:cNvSpPr txBox="1"/>
          <p:nvPr/>
        </p:nvSpPr>
        <p:spPr>
          <a:xfrm>
            <a:off x="518557" y="5001557"/>
            <a:ext cx="5833513" cy="4508927"/>
          </a:xfrm>
          <a:prstGeom prst="rect">
            <a:avLst/>
          </a:prstGeom>
          <a:noFill/>
        </p:spPr>
        <p:txBody>
          <a:bodyPr wrap="square" rtlCol="0">
            <a:spAutoFit/>
          </a:bodyPr>
          <a:lstStyle/>
          <a:p>
            <a:r>
              <a:rPr lang="en-US" sz="1200" b="1" dirty="0">
                <a:solidFill>
                  <a:schemeClr val="bg1">
                    <a:lumMod val="95000"/>
                  </a:schemeClr>
                </a:solidFill>
              </a:rPr>
              <a:t>The First Interior Timepiece with Intelligent App Control</a:t>
            </a:r>
          </a:p>
          <a:p>
            <a:endParaRPr lang="en-US" sz="1200" b="1" dirty="0">
              <a:solidFill>
                <a:schemeClr val="bg1">
                  <a:lumMod val="95000"/>
                </a:schemeClr>
              </a:solidFill>
            </a:endParaRPr>
          </a:p>
          <a:p>
            <a:r>
              <a:rPr lang="en-US" sz="1200" dirty="0">
                <a:solidFill>
                  <a:schemeClr val="bg1">
                    <a:lumMod val="95000"/>
                  </a:schemeClr>
                </a:solidFill>
              </a:rPr>
              <a:t>The </a:t>
            </a:r>
            <a:r>
              <a:rPr lang="en-US" sz="1200" b="1" dirty="0">
                <a:solidFill>
                  <a:schemeClr val="bg1">
                    <a:lumMod val="95000"/>
                  </a:schemeClr>
                </a:solidFill>
              </a:rPr>
              <a:t>Centenario Home App</a:t>
            </a:r>
            <a:r>
              <a:rPr lang="en-US" sz="1200" dirty="0">
                <a:solidFill>
                  <a:schemeClr val="bg1">
                    <a:lumMod val="95000"/>
                  </a:schemeClr>
                </a:solidFill>
              </a:rPr>
              <a:t> combines cutting-edge technology with intuitive operation, giving you full control over every function of your </a:t>
            </a:r>
            <a:r>
              <a:rPr lang="en-US" sz="1200" b="1" dirty="0">
                <a:solidFill>
                  <a:schemeClr val="bg1">
                    <a:lumMod val="95000"/>
                  </a:schemeClr>
                </a:solidFill>
              </a:rPr>
              <a:t>CENTENARIO</a:t>
            </a:r>
            <a:r>
              <a:rPr lang="en-US" sz="1200" dirty="0">
                <a:solidFill>
                  <a:schemeClr val="bg1">
                    <a:lumMod val="95000"/>
                  </a:schemeClr>
                </a:solidFill>
              </a:rPr>
              <a:t>.</a:t>
            </a:r>
          </a:p>
          <a:p>
            <a:endParaRPr lang="en-US" sz="1200" dirty="0">
              <a:solidFill>
                <a:schemeClr val="bg1">
                  <a:lumMod val="95000"/>
                </a:schemeClr>
              </a:solidFill>
            </a:endParaRPr>
          </a:p>
          <a:p>
            <a:r>
              <a:rPr lang="en-US" sz="1200" dirty="0">
                <a:solidFill>
                  <a:schemeClr val="bg1">
                    <a:lumMod val="95000"/>
                  </a:schemeClr>
                </a:solidFill>
              </a:rPr>
              <a:t>Communication is wireless via </a:t>
            </a:r>
            <a:r>
              <a:rPr lang="en-US" sz="1200" b="1" dirty="0">
                <a:solidFill>
                  <a:schemeClr val="bg1">
                    <a:lumMod val="95000"/>
                  </a:schemeClr>
                </a:solidFill>
              </a:rPr>
              <a:t>Bluetooth</a:t>
            </a:r>
            <a:r>
              <a:rPr lang="en-US" sz="1200" dirty="0">
                <a:solidFill>
                  <a:schemeClr val="bg1">
                    <a:lumMod val="95000"/>
                  </a:schemeClr>
                </a:solidFill>
              </a:rPr>
              <a:t>, ensuring a fast, stable and secure connection between your smartphone and the timepiece. The app is available for </a:t>
            </a:r>
            <a:r>
              <a:rPr lang="en-US" sz="1200" b="1" dirty="0">
                <a:solidFill>
                  <a:schemeClr val="bg1">
                    <a:lumMod val="95000"/>
                  </a:schemeClr>
                </a:solidFill>
              </a:rPr>
              <a:t>Apple iOS</a:t>
            </a:r>
            <a:r>
              <a:rPr lang="en-US" sz="1200" dirty="0">
                <a:solidFill>
                  <a:schemeClr val="bg1">
                    <a:lumMod val="95000"/>
                  </a:schemeClr>
                </a:solidFill>
              </a:rPr>
              <a:t> and </a:t>
            </a:r>
            <a:r>
              <a:rPr lang="en-US" sz="1200" b="1" dirty="0">
                <a:solidFill>
                  <a:schemeClr val="bg1">
                    <a:lumMod val="95000"/>
                  </a:schemeClr>
                </a:solidFill>
              </a:rPr>
              <a:t>Android</a:t>
            </a:r>
            <a:r>
              <a:rPr lang="en-US" sz="1200" dirty="0">
                <a:solidFill>
                  <a:schemeClr val="bg1">
                    <a:lumMod val="95000"/>
                  </a:schemeClr>
                </a:solidFill>
              </a:rPr>
              <a:t> and is exclusively accessible to authorized owners.</a:t>
            </a:r>
          </a:p>
          <a:p>
            <a:endParaRPr lang="en-US" sz="1200" dirty="0">
              <a:solidFill>
                <a:schemeClr val="bg1">
                  <a:lumMod val="95000"/>
                </a:schemeClr>
              </a:solidFill>
            </a:endParaRPr>
          </a:p>
          <a:p>
            <a:r>
              <a:rPr lang="en-US" sz="1200" dirty="0">
                <a:solidFill>
                  <a:schemeClr val="bg1">
                    <a:lumMod val="95000"/>
                  </a:schemeClr>
                </a:solidFill>
              </a:rPr>
              <a:t>All functions can be controlled with ease, including </a:t>
            </a:r>
            <a:r>
              <a:rPr lang="en-US" sz="1200" b="1" dirty="0">
                <a:solidFill>
                  <a:schemeClr val="bg1">
                    <a:lumMod val="95000"/>
                  </a:schemeClr>
                </a:solidFill>
              </a:rPr>
              <a:t>Auto Mode</a:t>
            </a:r>
            <a:r>
              <a:rPr lang="en-US" sz="1200" dirty="0">
                <a:solidFill>
                  <a:schemeClr val="bg1">
                    <a:lumMod val="95000"/>
                  </a:schemeClr>
                </a:solidFill>
              </a:rPr>
              <a:t>, </a:t>
            </a:r>
            <a:r>
              <a:rPr lang="en-US" sz="1200" b="1" dirty="0">
                <a:solidFill>
                  <a:schemeClr val="bg1">
                    <a:lumMod val="95000"/>
                  </a:schemeClr>
                </a:solidFill>
              </a:rPr>
              <a:t>Cleaning Mode</a:t>
            </a:r>
            <a:r>
              <a:rPr lang="en-US" sz="1200" dirty="0">
                <a:solidFill>
                  <a:schemeClr val="bg1">
                    <a:lumMod val="95000"/>
                  </a:schemeClr>
                </a:solidFill>
              </a:rPr>
              <a:t>, </a:t>
            </a:r>
            <a:r>
              <a:rPr lang="en-US" sz="1200" b="1" dirty="0">
                <a:solidFill>
                  <a:schemeClr val="bg1">
                    <a:lumMod val="95000"/>
                  </a:schemeClr>
                </a:solidFill>
              </a:rPr>
              <a:t>Spinner Functions</a:t>
            </a:r>
            <a:r>
              <a:rPr lang="en-US" sz="1200" dirty="0">
                <a:solidFill>
                  <a:schemeClr val="bg1">
                    <a:lumMod val="95000"/>
                  </a:schemeClr>
                </a:solidFill>
              </a:rPr>
              <a:t> and various operating modes. </a:t>
            </a:r>
            <a:r>
              <a:rPr lang="en-US" sz="1200" b="1" dirty="0">
                <a:solidFill>
                  <a:schemeClr val="bg1">
                    <a:lumMod val="95000"/>
                  </a:schemeClr>
                </a:solidFill>
              </a:rPr>
              <a:t>Smooth Mode</a:t>
            </a:r>
            <a:r>
              <a:rPr lang="en-US" sz="1200" dirty="0">
                <a:solidFill>
                  <a:schemeClr val="bg1">
                    <a:lumMod val="95000"/>
                  </a:schemeClr>
                </a:solidFill>
              </a:rPr>
              <a:t> provides fluid movement, </a:t>
            </a:r>
            <a:r>
              <a:rPr lang="en-US" sz="1200" b="1" dirty="0">
                <a:solidFill>
                  <a:schemeClr val="bg1">
                    <a:lumMod val="95000"/>
                  </a:schemeClr>
                </a:solidFill>
              </a:rPr>
              <a:t>Jump Mode</a:t>
            </a:r>
            <a:r>
              <a:rPr lang="en-US" sz="1200" dirty="0">
                <a:solidFill>
                  <a:schemeClr val="bg1">
                    <a:lumMod val="95000"/>
                  </a:schemeClr>
                </a:solidFill>
              </a:rPr>
              <a:t> enables precise time jumps, and </a:t>
            </a:r>
            <a:r>
              <a:rPr lang="en-US" sz="1200" b="1" dirty="0">
                <a:solidFill>
                  <a:schemeClr val="bg1">
                    <a:lumMod val="95000"/>
                  </a:schemeClr>
                </a:solidFill>
              </a:rPr>
              <a:t>Sleep Mode</a:t>
            </a:r>
            <a:r>
              <a:rPr lang="en-US" sz="1200" dirty="0">
                <a:solidFill>
                  <a:schemeClr val="bg1">
                    <a:lumMod val="95000"/>
                  </a:schemeClr>
                </a:solidFill>
              </a:rPr>
              <a:t> ensures energy-efficient operation. Preconfigured scenarios can be activated instantly with a single tap.</a:t>
            </a:r>
          </a:p>
          <a:p>
            <a:endParaRPr lang="en-US" sz="1200" dirty="0">
              <a:solidFill>
                <a:schemeClr val="bg1">
                  <a:lumMod val="95000"/>
                </a:schemeClr>
              </a:solidFill>
            </a:endParaRPr>
          </a:p>
          <a:p>
            <a:r>
              <a:rPr lang="en-US" sz="1200" dirty="0">
                <a:solidFill>
                  <a:schemeClr val="bg1">
                    <a:lumMod val="95000"/>
                  </a:schemeClr>
                </a:solidFill>
              </a:rPr>
              <a:t>The complete lighting architecture is also controlled through the app. </a:t>
            </a:r>
            <a:r>
              <a:rPr lang="en-US" sz="1200" b="1" dirty="0">
                <a:solidFill>
                  <a:schemeClr val="bg1">
                    <a:lumMod val="95000"/>
                  </a:schemeClr>
                </a:solidFill>
              </a:rPr>
              <a:t>Charm Light</a:t>
            </a:r>
            <a:r>
              <a:rPr lang="en-US" sz="1200" dirty="0">
                <a:solidFill>
                  <a:schemeClr val="bg1">
                    <a:lumMod val="95000"/>
                  </a:schemeClr>
                </a:solidFill>
              </a:rPr>
              <a:t>, </a:t>
            </a:r>
            <a:r>
              <a:rPr lang="en-US" sz="1200" b="1" dirty="0">
                <a:solidFill>
                  <a:schemeClr val="bg1">
                    <a:lumMod val="95000"/>
                  </a:schemeClr>
                </a:solidFill>
              </a:rPr>
              <a:t>Center Light</a:t>
            </a:r>
            <a:r>
              <a:rPr lang="en-US" sz="1200" dirty="0">
                <a:solidFill>
                  <a:schemeClr val="bg1">
                    <a:lumMod val="95000"/>
                  </a:schemeClr>
                </a:solidFill>
              </a:rPr>
              <a:t>, </a:t>
            </a:r>
            <a:r>
              <a:rPr lang="en-US" sz="1200" b="1" dirty="0">
                <a:solidFill>
                  <a:schemeClr val="bg1">
                    <a:lumMod val="95000"/>
                  </a:schemeClr>
                </a:solidFill>
              </a:rPr>
              <a:t>360° Ambient Light</a:t>
            </a:r>
            <a:r>
              <a:rPr lang="en-US" sz="1200" dirty="0">
                <a:solidFill>
                  <a:schemeClr val="bg1">
                    <a:lumMod val="95000"/>
                  </a:schemeClr>
                </a:solidFill>
              </a:rPr>
              <a:t> and </a:t>
            </a:r>
            <a:r>
              <a:rPr lang="en-US" sz="1200" b="1" dirty="0">
                <a:solidFill>
                  <a:schemeClr val="bg1">
                    <a:lumMod val="95000"/>
                  </a:schemeClr>
                </a:solidFill>
              </a:rPr>
              <a:t>Mood Light</a:t>
            </a:r>
            <a:r>
              <a:rPr lang="en-US" sz="1200" dirty="0">
                <a:solidFill>
                  <a:schemeClr val="bg1">
                    <a:lumMod val="95000"/>
                  </a:schemeClr>
                </a:solidFill>
              </a:rPr>
              <a:t> can be individually adjusted in brightness, lighting intervals and atmosphere. Personal settings can be stored for each user and recalled at any time.</a:t>
            </a:r>
          </a:p>
          <a:p>
            <a:endParaRPr lang="en-US" sz="1200" dirty="0">
              <a:solidFill>
                <a:schemeClr val="bg1">
                  <a:lumMod val="95000"/>
                </a:schemeClr>
              </a:solidFill>
            </a:endParaRPr>
          </a:p>
          <a:p>
            <a:r>
              <a:rPr lang="en-US" sz="1200" dirty="0">
                <a:solidFill>
                  <a:schemeClr val="bg1">
                    <a:lumMod val="95000"/>
                  </a:schemeClr>
                </a:solidFill>
              </a:rPr>
              <a:t>Thanks to the integrated </a:t>
            </a:r>
            <a:r>
              <a:rPr lang="en-US" sz="1200" b="1" dirty="0">
                <a:solidFill>
                  <a:schemeClr val="bg1">
                    <a:lumMod val="95000"/>
                  </a:schemeClr>
                </a:solidFill>
              </a:rPr>
              <a:t>GPS receiver</a:t>
            </a:r>
            <a:r>
              <a:rPr lang="en-US" sz="1200" dirty="0">
                <a:solidFill>
                  <a:schemeClr val="bg1">
                    <a:lumMod val="95000"/>
                  </a:schemeClr>
                </a:solidFill>
              </a:rPr>
              <a:t>, your </a:t>
            </a:r>
            <a:r>
              <a:rPr lang="en-US" sz="1200" b="1" dirty="0">
                <a:solidFill>
                  <a:schemeClr val="bg1">
                    <a:lumMod val="95000"/>
                  </a:schemeClr>
                </a:solidFill>
              </a:rPr>
              <a:t>CENTENARIO</a:t>
            </a:r>
            <a:r>
              <a:rPr lang="en-US" sz="1200" dirty="0">
                <a:solidFill>
                  <a:schemeClr val="bg1">
                    <a:lumMod val="95000"/>
                  </a:schemeClr>
                </a:solidFill>
              </a:rPr>
              <a:t> automatically synchronizes with the official time signal, even without a smartphone connection. Multiple authorized users can pair with the same timepiece and save their own personalized settings and scenarios for instant access.</a:t>
            </a:r>
          </a:p>
          <a:p>
            <a:endParaRPr lang="de-DE" sz="1100" dirty="0">
              <a:solidFill>
                <a:schemeClr val="bg1">
                  <a:lumMod val="95000"/>
                </a:schemeClr>
              </a:solidFill>
            </a:endParaRPr>
          </a:p>
        </p:txBody>
      </p:sp>
      <p:pic>
        <p:nvPicPr>
          <p:cNvPr id="23" name="Grafik 22">
            <a:extLst>
              <a:ext uri="{FF2B5EF4-FFF2-40B4-BE49-F238E27FC236}">
                <a16:creationId xmlns:a16="http://schemas.microsoft.com/office/drawing/2014/main" id="{8D0C9C48-3A3E-A211-D29B-EB318437C3F7}"/>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4032677" y="611131"/>
            <a:ext cx="2283533" cy="618636"/>
          </a:xfrm>
          <a:prstGeom prst="rect">
            <a:avLst/>
          </a:prstGeom>
        </p:spPr>
      </p:pic>
      <p:sp>
        <p:nvSpPr>
          <p:cNvPr id="24" name="Textfeld 23">
            <a:extLst>
              <a:ext uri="{FF2B5EF4-FFF2-40B4-BE49-F238E27FC236}">
                <a16:creationId xmlns:a16="http://schemas.microsoft.com/office/drawing/2014/main" id="{29DD03CA-05D0-DADE-7A6E-93BFAC4C5561}"/>
              </a:ext>
            </a:extLst>
          </p:cNvPr>
          <p:cNvSpPr txBox="1"/>
          <p:nvPr/>
        </p:nvSpPr>
        <p:spPr>
          <a:xfrm>
            <a:off x="3908612" y="1360105"/>
            <a:ext cx="2585454" cy="707886"/>
          </a:xfrm>
          <a:prstGeom prst="rect">
            <a:avLst/>
          </a:prstGeom>
          <a:noFill/>
        </p:spPr>
        <p:txBody>
          <a:bodyPr wrap="square" rtlCol="0">
            <a:spAutoFit/>
          </a:bodyPr>
          <a:lstStyle/>
          <a:p>
            <a:pPr algn="ctr"/>
            <a:r>
              <a:rPr lang="de-DE" sz="2000" dirty="0">
                <a:solidFill>
                  <a:schemeClr val="bg1">
                    <a:lumMod val="95000"/>
                  </a:schemeClr>
                </a:solidFill>
                <a:latin typeface="Montserrat" pitchFamily="2" charset="0"/>
              </a:rPr>
              <a:t>CENTENARIO HOME APP</a:t>
            </a:r>
          </a:p>
        </p:txBody>
      </p:sp>
      <p:grpSp>
        <p:nvGrpSpPr>
          <p:cNvPr id="10" name="Gruppieren 9">
            <a:extLst>
              <a:ext uri="{FF2B5EF4-FFF2-40B4-BE49-F238E27FC236}">
                <a16:creationId xmlns:a16="http://schemas.microsoft.com/office/drawing/2014/main" id="{1B857904-A671-75A8-AC06-67B02D5921AC}"/>
              </a:ext>
            </a:extLst>
          </p:cNvPr>
          <p:cNvGrpSpPr/>
          <p:nvPr/>
        </p:nvGrpSpPr>
        <p:grpSpPr>
          <a:xfrm>
            <a:off x="782872" y="713754"/>
            <a:ext cx="4693090" cy="3965823"/>
            <a:chOff x="739013" y="677895"/>
            <a:chExt cx="4837818" cy="4088123"/>
          </a:xfrm>
        </p:grpSpPr>
        <p:pic>
          <p:nvPicPr>
            <p:cNvPr id="5" name="Grafik 4">
              <a:extLst>
                <a:ext uri="{FF2B5EF4-FFF2-40B4-BE49-F238E27FC236}">
                  <a16:creationId xmlns:a16="http://schemas.microsoft.com/office/drawing/2014/main" id="{FF6B6DBB-DD44-CCBB-CEE5-F4DBE063BA0E}"/>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rot="20407726">
              <a:off x="2833183" y="2570317"/>
              <a:ext cx="2743648" cy="2195701"/>
            </a:xfrm>
            <a:prstGeom prst="rect">
              <a:avLst/>
            </a:prstGeom>
          </p:spPr>
        </p:pic>
        <p:pic>
          <p:nvPicPr>
            <p:cNvPr id="7" name="Grafik 6">
              <a:extLst>
                <a:ext uri="{FF2B5EF4-FFF2-40B4-BE49-F238E27FC236}">
                  <a16:creationId xmlns:a16="http://schemas.microsoft.com/office/drawing/2014/main" id="{7588C8C0-F5E1-0B86-B87B-7D3D782A8BDB}"/>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739013" y="677895"/>
              <a:ext cx="2501111" cy="2501110"/>
            </a:xfrm>
            <a:prstGeom prst="rect">
              <a:avLst/>
            </a:prstGeom>
          </p:spPr>
        </p:pic>
      </p:grpSp>
    </p:spTree>
    <p:extLst>
      <p:ext uri="{BB962C8B-B14F-4D97-AF65-F5344CB8AC3E}">
        <p14:creationId xmlns:p14="http://schemas.microsoft.com/office/powerpoint/2010/main" val="247276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9DD0B-01BD-95D9-91C4-B9F713801385}"/>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3677BE3E-E0CE-669C-4716-E5A6126E9E89}"/>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2" name="Textfeld 21">
            <a:extLst>
              <a:ext uri="{FF2B5EF4-FFF2-40B4-BE49-F238E27FC236}">
                <a16:creationId xmlns:a16="http://schemas.microsoft.com/office/drawing/2014/main" id="{9A6AF915-6FC9-25CD-8D42-EF49161DA52D}"/>
              </a:ext>
            </a:extLst>
          </p:cNvPr>
          <p:cNvSpPr txBox="1"/>
          <p:nvPr/>
        </p:nvSpPr>
        <p:spPr>
          <a:xfrm>
            <a:off x="502193" y="7899296"/>
            <a:ext cx="1102657" cy="1323439"/>
          </a:xfrm>
          <a:prstGeom prst="rect">
            <a:avLst/>
          </a:prstGeom>
          <a:noFill/>
        </p:spPr>
        <p:txBody>
          <a:bodyPr wrap="square" rtlCol="0">
            <a:spAutoFit/>
          </a:bodyPr>
          <a:lstStyle/>
          <a:p>
            <a:r>
              <a:rPr lang="en-US" sz="800" b="1" dirty="0">
                <a:solidFill>
                  <a:schemeClr val="bg1">
                    <a:lumMod val="95000"/>
                  </a:schemeClr>
                </a:solidFill>
              </a:rPr>
              <a:t>Case Material</a:t>
            </a:r>
            <a:endParaRPr lang="en-US" sz="800" dirty="0">
              <a:solidFill>
                <a:schemeClr val="bg1">
                  <a:lumMod val="95000"/>
                </a:schemeClr>
              </a:solidFill>
            </a:endParaRPr>
          </a:p>
          <a:p>
            <a:r>
              <a:rPr lang="en-US" sz="800" dirty="0">
                <a:solidFill>
                  <a:schemeClr val="bg1">
                    <a:lumMod val="95000"/>
                  </a:schemeClr>
                </a:solidFill>
              </a:rPr>
              <a:t>Machined from a solid block of </a:t>
            </a:r>
            <a:r>
              <a:rPr lang="en-US" sz="800" dirty="0" err="1">
                <a:solidFill>
                  <a:schemeClr val="bg1">
                    <a:lumMod val="95000"/>
                  </a:schemeClr>
                </a:solidFill>
              </a:rPr>
              <a:t>aluminium</a:t>
            </a:r>
            <a:r>
              <a:rPr lang="en-US" sz="800" dirty="0">
                <a:solidFill>
                  <a:schemeClr val="bg1">
                    <a:lumMod val="95000"/>
                  </a:schemeClr>
                </a:solidFill>
              </a:rPr>
              <a:t>, precision anodized and hand-polished to a high-gloss finish in </a:t>
            </a:r>
            <a:r>
              <a:rPr lang="en-US" sz="800" b="1" dirty="0">
                <a:solidFill>
                  <a:schemeClr val="bg1">
                    <a:lumMod val="95000"/>
                  </a:schemeClr>
                </a:solidFill>
              </a:rPr>
              <a:t>Black</a:t>
            </a:r>
            <a:r>
              <a:rPr lang="en-US" sz="800" dirty="0">
                <a:solidFill>
                  <a:schemeClr val="bg1">
                    <a:lumMod val="95000"/>
                  </a:schemeClr>
                </a:solidFill>
              </a:rPr>
              <a:t> or </a:t>
            </a:r>
            <a:r>
              <a:rPr lang="en-US" sz="800" b="1" dirty="0">
                <a:solidFill>
                  <a:schemeClr val="bg1">
                    <a:lumMod val="95000"/>
                  </a:schemeClr>
                </a:solidFill>
              </a:rPr>
              <a:t>Natural</a:t>
            </a:r>
            <a:r>
              <a:rPr lang="en-US" sz="800" dirty="0">
                <a:solidFill>
                  <a:schemeClr val="bg1">
                    <a:lumMod val="95000"/>
                  </a:schemeClr>
                </a:solidFill>
              </a:rPr>
              <a:t>. </a:t>
            </a:r>
            <a:r>
              <a:rPr lang="en-US" sz="800" i="1" dirty="0">
                <a:solidFill>
                  <a:schemeClr val="bg1">
                    <a:lumMod val="95000"/>
                  </a:schemeClr>
                </a:solidFill>
              </a:rPr>
              <a:t>(Image shown: optional Rose Gold finish.)</a:t>
            </a:r>
            <a:endParaRPr lang="en-US" sz="800" dirty="0">
              <a:solidFill>
                <a:schemeClr val="bg1">
                  <a:lumMod val="95000"/>
                </a:schemeClr>
              </a:solidFill>
            </a:endParaRPr>
          </a:p>
        </p:txBody>
      </p:sp>
      <p:sp>
        <p:nvSpPr>
          <p:cNvPr id="25" name="Textfeld 24">
            <a:extLst>
              <a:ext uri="{FF2B5EF4-FFF2-40B4-BE49-F238E27FC236}">
                <a16:creationId xmlns:a16="http://schemas.microsoft.com/office/drawing/2014/main" id="{33295535-C385-F41F-4931-14F5BE057243}"/>
              </a:ext>
            </a:extLst>
          </p:cNvPr>
          <p:cNvSpPr txBox="1"/>
          <p:nvPr/>
        </p:nvSpPr>
        <p:spPr>
          <a:xfrm>
            <a:off x="1645579" y="7899296"/>
            <a:ext cx="1102657" cy="1446550"/>
          </a:xfrm>
          <a:prstGeom prst="rect">
            <a:avLst/>
          </a:prstGeom>
          <a:noFill/>
        </p:spPr>
        <p:txBody>
          <a:bodyPr wrap="square" rtlCol="0">
            <a:spAutoFit/>
          </a:bodyPr>
          <a:lstStyle/>
          <a:p>
            <a:r>
              <a:rPr lang="en-US" sz="800" b="1" dirty="0">
                <a:solidFill>
                  <a:schemeClr val="bg1">
                    <a:lumMod val="95000"/>
                  </a:schemeClr>
                </a:solidFill>
              </a:rPr>
              <a:t>Spinner</a:t>
            </a:r>
          </a:p>
          <a:p>
            <a:r>
              <a:rPr lang="en-US" sz="800" dirty="0">
                <a:solidFill>
                  <a:schemeClr val="bg1">
                    <a:lumMod val="95000"/>
                  </a:schemeClr>
                </a:solidFill>
              </a:rPr>
              <a:t>Protected beneath a sapphire crystal, the </a:t>
            </a:r>
            <a:r>
              <a:rPr lang="en-US" sz="800" b="1" dirty="0">
                <a:solidFill>
                  <a:schemeClr val="bg1">
                    <a:lumMod val="95000"/>
                  </a:schemeClr>
                </a:solidFill>
              </a:rPr>
              <a:t>Spinner</a:t>
            </a:r>
            <a:r>
              <a:rPr lang="en-US" sz="800" dirty="0">
                <a:solidFill>
                  <a:schemeClr val="bg1">
                    <a:lumMod val="95000"/>
                  </a:schemeClr>
                </a:solidFill>
              </a:rPr>
              <a:t> is the pulse of every </a:t>
            </a:r>
            <a:r>
              <a:rPr lang="en-US" sz="800" b="1" dirty="0">
                <a:solidFill>
                  <a:schemeClr val="bg1">
                    <a:lumMod val="95000"/>
                  </a:schemeClr>
                </a:solidFill>
              </a:rPr>
              <a:t>CENTENARIO</a:t>
            </a:r>
            <a:r>
              <a:rPr lang="en-US" sz="800" dirty="0">
                <a:solidFill>
                  <a:schemeClr val="bg1">
                    <a:lumMod val="95000"/>
                  </a:schemeClr>
                </a:solidFill>
              </a:rPr>
              <a:t>. Its calm, precise movement creates a fascinating optical illusion at the heart of the timepiece.</a:t>
            </a:r>
          </a:p>
        </p:txBody>
      </p:sp>
      <p:sp>
        <p:nvSpPr>
          <p:cNvPr id="26" name="Textfeld 25">
            <a:extLst>
              <a:ext uri="{FF2B5EF4-FFF2-40B4-BE49-F238E27FC236}">
                <a16:creationId xmlns:a16="http://schemas.microsoft.com/office/drawing/2014/main" id="{094812FE-CD10-6F3B-78E5-9ABC4A782649}"/>
              </a:ext>
            </a:extLst>
          </p:cNvPr>
          <p:cNvSpPr txBox="1"/>
          <p:nvPr/>
        </p:nvSpPr>
        <p:spPr>
          <a:xfrm>
            <a:off x="2788964" y="7899296"/>
            <a:ext cx="1102657" cy="1077218"/>
          </a:xfrm>
          <a:prstGeom prst="rect">
            <a:avLst/>
          </a:prstGeom>
          <a:noFill/>
        </p:spPr>
        <p:txBody>
          <a:bodyPr wrap="square" rtlCol="0">
            <a:spAutoFit/>
          </a:bodyPr>
          <a:lstStyle/>
          <a:p>
            <a:r>
              <a:rPr lang="en-US" sz="800" b="1" dirty="0">
                <a:solidFill>
                  <a:schemeClr val="bg1">
                    <a:lumMod val="95000"/>
                  </a:schemeClr>
                </a:solidFill>
              </a:rPr>
              <a:t>Dial</a:t>
            </a:r>
          </a:p>
          <a:p>
            <a:r>
              <a:rPr lang="en-US" sz="800" dirty="0">
                <a:solidFill>
                  <a:schemeClr val="bg1">
                    <a:lumMod val="95000"/>
                  </a:schemeClr>
                </a:solidFill>
              </a:rPr>
              <a:t>A clean, scale-free design, available in a variety of finishes and refined with a genuine gold rear-glass </a:t>
            </a:r>
            <a:r>
              <a:rPr lang="en-US" sz="800" b="1" dirty="0">
                <a:solidFill>
                  <a:schemeClr val="bg1">
                    <a:lumMod val="95000"/>
                  </a:schemeClr>
                </a:solidFill>
              </a:rPr>
              <a:t>CENTENARIO</a:t>
            </a:r>
            <a:r>
              <a:rPr lang="en-US" sz="800" dirty="0">
                <a:solidFill>
                  <a:schemeClr val="bg1">
                    <a:lumMod val="95000"/>
                  </a:schemeClr>
                </a:solidFill>
              </a:rPr>
              <a:t> signature.</a:t>
            </a:r>
          </a:p>
        </p:txBody>
      </p:sp>
      <p:sp>
        <p:nvSpPr>
          <p:cNvPr id="27" name="Textfeld 26">
            <a:extLst>
              <a:ext uri="{FF2B5EF4-FFF2-40B4-BE49-F238E27FC236}">
                <a16:creationId xmlns:a16="http://schemas.microsoft.com/office/drawing/2014/main" id="{EBF0972D-75BD-6D08-6A3B-AE5A81828D89}"/>
              </a:ext>
            </a:extLst>
          </p:cNvPr>
          <p:cNvSpPr txBox="1"/>
          <p:nvPr/>
        </p:nvSpPr>
        <p:spPr>
          <a:xfrm>
            <a:off x="3941314" y="7894475"/>
            <a:ext cx="1102657" cy="1323439"/>
          </a:xfrm>
          <a:prstGeom prst="rect">
            <a:avLst/>
          </a:prstGeom>
          <a:noFill/>
        </p:spPr>
        <p:txBody>
          <a:bodyPr wrap="square" rtlCol="0">
            <a:spAutoFit/>
          </a:bodyPr>
          <a:lstStyle/>
          <a:p>
            <a:r>
              <a:rPr lang="en-US" sz="800" b="1" dirty="0">
                <a:solidFill>
                  <a:schemeClr val="bg1">
                    <a:lumMod val="95000"/>
                  </a:schemeClr>
                </a:solidFill>
              </a:rPr>
              <a:t>Charm Hands</a:t>
            </a:r>
          </a:p>
          <a:p>
            <a:r>
              <a:rPr lang="en-US" sz="800" dirty="0">
                <a:solidFill>
                  <a:schemeClr val="bg1">
                    <a:lumMod val="95000"/>
                  </a:schemeClr>
                </a:solidFill>
              </a:rPr>
              <a:t>Multi-part spherical hands for the hours and minutes glide effortlessly across the glass surface, transforming time into a unique three-dimensional experience.</a:t>
            </a:r>
          </a:p>
        </p:txBody>
      </p:sp>
      <p:sp>
        <p:nvSpPr>
          <p:cNvPr id="28" name="Textfeld 27">
            <a:extLst>
              <a:ext uri="{FF2B5EF4-FFF2-40B4-BE49-F238E27FC236}">
                <a16:creationId xmlns:a16="http://schemas.microsoft.com/office/drawing/2014/main" id="{D01A3C93-39E4-EC67-CA38-5BF96C798A57}"/>
              </a:ext>
            </a:extLst>
          </p:cNvPr>
          <p:cNvSpPr txBox="1"/>
          <p:nvPr/>
        </p:nvSpPr>
        <p:spPr>
          <a:xfrm>
            <a:off x="5084700" y="7894475"/>
            <a:ext cx="1102657" cy="954107"/>
          </a:xfrm>
          <a:prstGeom prst="rect">
            <a:avLst/>
          </a:prstGeom>
          <a:noFill/>
        </p:spPr>
        <p:txBody>
          <a:bodyPr wrap="square" rtlCol="0">
            <a:spAutoFit/>
          </a:bodyPr>
          <a:lstStyle/>
          <a:p>
            <a:r>
              <a:rPr lang="en-US" sz="800" b="1" dirty="0">
                <a:solidFill>
                  <a:schemeClr val="bg1">
                    <a:lumMod val="95000"/>
                  </a:schemeClr>
                </a:solidFill>
              </a:rPr>
              <a:t>Case Back</a:t>
            </a:r>
          </a:p>
          <a:p>
            <a:r>
              <a:rPr lang="en-US" sz="800" dirty="0">
                <a:solidFill>
                  <a:schemeClr val="bg1">
                    <a:lumMod val="95000"/>
                  </a:schemeClr>
                </a:solidFill>
              </a:rPr>
              <a:t>Finished in black for a perfectly harmonious appearance and a consistent design down to the finest detail.</a:t>
            </a:r>
          </a:p>
        </p:txBody>
      </p:sp>
      <p:pic>
        <p:nvPicPr>
          <p:cNvPr id="29" name="Grafik 28">
            <a:extLst>
              <a:ext uri="{FF2B5EF4-FFF2-40B4-BE49-F238E27FC236}">
                <a16:creationId xmlns:a16="http://schemas.microsoft.com/office/drawing/2014/main" id="{A3C07288-EFB5-723C-439D-A18F8BCD18A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26142" y="349358"/>
            <a:ext cx="1899780" cy="514674"/>
          </a:xfrm>
          <a:prstGeom prst="rect">
            <a:avLst/>
          </a:prstGeom>
        </p:spPr>
      </p:pic>
      <p:sp>
        <p:nvSpPr>
          <p:cNvPr id="30" name="Textfeld 29">
            <a:extLst>
              <a:ext uri="{FF2B5EF4-FFF2-40B4-BE49-F238E27FC236}">
                <a16:creationId xmlns:a16="http://schemas.microsoft.com/office/drawing/2014/main" id="{7A23567E-C48E-12B2-2638-1921560BF725}"/>
              </a:ext>
            </a:extLst>
          </p:cNvPr>
          <p:cNvSpPr txBox="1"/>
          <p:nvPr/>
        </p:nvSpPr>
        <p:spPr>
          <a:xfrm>
            <a:off x="392269" y="975368"/>
            <a:ext cx="2585454" cy="523220"/>
          </a:xfrm>
          <a:prstGeom prst="rect">
            <a:avLst/>
          </a:prstGeom>
          <a:noFill/>
        </p:spPr>
        <p:txBody>
          <a:bodyPr wrap="square" rtlCol="0">
            <a:spAutoFit/>
          </a:bodyPr>
          <a:lstStyle/>
          <a:p>
            <a:pPr algn="ctr"/>
            <a:r>
              <a:rPr lang="de-DE" dirty="0">
                <a:solidFill>
                  <a:schemeClr val="bg1">
                    <a:lumMod val="95000"/>
                  </a:schemeClr>
                </a:solidFill>
                <a:latin typeface="Montserrat" pitchFamily="2" charset="0"/>
              </a:rPr>
              <a:t>SPECIFICATIONS</a:t>
            </a:r>
          </a:p>
          <a:p>
            <a:pPr algn="ctr"/>
            <a:r>
              <a:rPr lang="de-DE" sz="1000" dirty="0">
                <a:solidFill>
                  <a:schemeClr val="bg1">
                    <a:lumMod val="95000"/>
                  </a:schemeClr>
                </a:solidFill>
                <a:latin typeface="Montserrat" pitchFamily="2" charset="0"/>
              </a:rPr>
              <a:t>SELECT - LINE</a:t>
            </a:r>
          </a:p>
        </p:txBody>
      </p:sp>
      <p:sp>
        <p:nvSpPr>
          <p:cNvPr id="32" name="Textfeld 31">
            <a:extLst>
              <a:ext uri="{FF2B5EF4-FFF2-40B4-BE49-F238E27FC236}">
                <a16:creationId xmlns:a16="http://schemas.microsoft.com/office/drawing/2014/main" id="{7083EA62-6FA6-EED5-EA92-12D29CCA6F70}"/>
              </a:ext>
            </a:extLst>
          </p:cNvPr>
          <p:cNvSpPr txBox="1"/>
          <p:nvPr/>
        </p:nvSpPr>
        <p:spPr>
          <a:xfrm>
            <a:off x="507832" y="5668262"/>
            <a:ext cx="3433482" cy="230832"/>
          </a:xfrm>
          <a:prstGeom prst="rect">
            <a:avLst/>
          </a:prstGeom>
          <a:noFill/>
        </p:spPr>
        <p:txBody>
          <a:bodyPr wrap="square">
            <a:spAutoFit/>
          </a:bodyPr>
          <a:lstStyle/>
          <a:p>
            <a:pPr lvl="0" defTabSz="685800">
              <a:defRPr/>
            </a:pPr>
            <a:r>
              <a:rPr lang="de-DE" sz="900" dirty="0">
                <a:solidFill>
                  <a:schemeClr val="bg1">
                    <a:lumMod val="95000"/>
                  </a:schemeClr>
                </a:solidFill>
              </a:rPr>
              <a:t>Standard Equipment</a:t>
            </a:r>
            <a:endParaRPr lang="de-DE" sz="900" b="1" dirty="0">
              <a:solidFill>
                <a:schemeClr val="bg1">
                  <a:lumMod val="95000"/>
                </a:schemeClr>
              </a:solidFill>
              <a:latin typeface="Montserrat" pitchFamily="2" charset="0"/>
            </a:endParaRPr>
          </a:p>
        </p:txBody>
      </p:sp>
      <p:sp>
        <p:nvSpPr>
          <p:cNvPr id="36" name="Textfeld 35">
            <a:extLst>
              <a:ext uri="{FF2B5EF4-FFF2-40B4-BE49-F238E27FC236}">
                <a16:creationId xmlns:a16="http://schemas.microsoft.com/office/drawing/2014/main" id="{7F767BD2-1B0D-8DD0-850B-DA8BF074AC13}"/>
              </a:ext>
            </a:extLst>
          </p:cNvPr>
          <p:cNvSpPr txBox="1"/>
          <p:nvPr/>
        </p:nvSpPr>
        <p:spPr>
          <a:xfrm>
            <a:off x="2771805" y="998790"/>
            <a:ext cx="3433482" cy="584775"/>
          </a:xfrm>
          <a:prstGeom prst="rect">
            <a:avLst/>
          </a:prstGeom>
          <a:noFill/>
        </p:spPr>
        <p:txBody>
          <a:bodyPr wrap="square">
            <a:spAutoFit/>
          </a:bodyPr>
          <a:lstStyle/>
          <a:p>
            <a:r>
              <a:rPr lang="en-US" sz="800" dirty="0">
                <a:solidFill>
                  <a:schemeClr val="bg1">
                    <a:lumMod val="95000"/>
                  </a:schemeClr>
                </a:solidFill>
              </a:rPr>
              <a:t>The specifications and features shown are provided for general product information only. Specifications and equipment may vary depending on the product line and configuration. For further information, please visit our website.</a:t>
            </a:r>
          </a:p>
        </p:txBody>
      </p:sp>
      <p:pic>
        <p:nvPicPr>
          <p:cNvPr id="53" name="Grafik 52">
            <a:extLst>
              <a:ext uri="{FF2B5EF4-FFF2-40B4-BE49-F238E27FC236}">
                <a16:creationId xmlns:a16="http://schemas.microsoft.com/office/drawing/2014/main" id="{E4C375D4-C9DC-EFE3-B464-6219F9111996}"/>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576168" y="1836514"/>
            <a:ext cx="2177188" cy="3628647"/>
          </a:xfrm>
          <a:prstGeom prst="rect">
            <a:avLst/>
          </a:prstGeom>
        </p:spPr>
      </p:pic>
      <p:pic>
        <p:nvPicPr>
          <p:cNvPr id="56" name="Grafik 55">
            <a:extLst>
              <a:ext uri="{FF2B5EF4-FFF2-40B4-BE49-F238E27FC236}">
                <a16:creationId xmlns:a16="http://schemas.microsoft.com/office/drawing/2014/main" id="{36262F5E-D963-D33B-E8C6-9C44A4B0110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76561" y="5991851"/>
            <a:ext cx="1102657" cy="1837762"/>
          </a:xfrm>
          <a:prstGeom prst="rect">
            <a:avLst/>
          </a:prstGeom>
        </p:spPr>
      </p:pic>
      <p:pic>
        <p:nvPicPr>
          <p:cNvPr id="58" name="Grafik 57">
            <a:extLst>
              <a:ext uri="{FF2B5EF4-FFF2-40B4-BE49-F238E27FC236}">
                <a16:creationId xmlns:a16="http://schemas.microsoft.com/office/drawing/2014/main" id="{FF42D438-882C-0BF7-B73E-F3B72DFA93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26221" y="5991851"/>
            <a:ext cx="1102657" cy="1837762"/>
          </a:xfrm>
          <a:prstGeom prst="rect">
            <a:avLst/>
          </a:prstGeom>
        </p:spPr>
      </p:pic>
      <p:pic>
        <p:nvPicPr>
          <p:cNvPr id="60" name="Grafik 59">
            <a:extLst>
              <a:ext uri="{FF2B5EF4-FFF2-40B4-BE49-F238E27FC236}">
                <a16:creationId xmlns:a16="http://schemas.microsoft.com/office/drawing/2014/main" id="{DAB851F9-8C32-E829-EBA1-66576E110CAB}"/>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564925" y="5991851"/>
            <a:ext cx="1112933" cy="1854888"/>
          </a:xfrm>
          <a:prstGeom prst="rect">
            <a:avLst/>
          </a:prstGeom>
        </p:spPr>
      </p:pic>
      <p:pic>
        <p:nvPicPr>
          <p:cNvPr id="62" name="Grafik 61">
            <a:extLst>
              <a:ext uri="{FF2B5EF4-FFF2-40B4-BE49-F238E27FC236}">
                <a16:creationId xmlns:a16="http://schemas.microsoft.com/office/drawing/2014/main" id="{4C0F2DAB-2574-10A8-BDE7-319699C5997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25541" y="5991851"/>
            <a:ext cx="1102657" cy="1837762"/>
          </a:xfrm>
          <a:prstGeom prst="rect">
            <a:avLst/>
          </a:prstGeom>
        </p:spPr>
      </p:pic>
      <p:pic>
        <p:nvPicPr>
          <p:cNvPr id="64" name="Grafik 63">
            <a:extLst>
              <a:ext uri="{FF2B5EF4-FFF2-40B4-BE49-F238E27FC236}">
                <a16:creationId xmlns:a16="http://schemas.microsoft.com/office/drawing/2014/main" id="{2327CF16-BFDB-E5A4-37B8-CA18605C525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5881" y="5991851"/>
            <a:ext cx="1102657" cy="1837762"/>
          </a:xfrm>
          <a:prstGeom prst="rect">
            <a:avLst/>
          </a:prstGeom>
        </p:spPr>
      </p:pic>
      <p:graphicFrame>
        <p:nvGraphicFramePr>
          <p:cNvPr id="18" name="Tabelle 17">
            <a:extLst>
              <a:ext uri="{FF2B5EF4-FFF2-40B4-BE49-F238E27FC236}">
                <a16:creationId xmlns:a16="http://schemas.microsoft.com/office/drawing/2014/main" id="{61D469EB-C7AE-F835-02C3-2BFEF72D2354}"/>
              </a:ext>
            </a:extLst>
          </p:cNvPr>
          <p:cNvGraphicFramePr>
            <a:graphicFrameLocks noGrp="1"/>
          </p:cNvGraphicFramePr>
          <p:nvPr>
            <p:extLst>
              <p:ext uri="{D42A27DB-BD31-4B8C-83A1-F6EECF244321}">
                <p14:modId xmlns:p14="http://schemas.microsoft.com/office/powerpoint/2010/main" val="119770354"/>
              </p:ext>
            </p:extLst>
          </p:nvPr>
        </p:nvGraphicFramePr>
        <p:xfrm>
          <a:off x="2840464" y="1817248"/>
          <a:ext cx="3405506" cy="3793423"/>
        </p:xfrm>
        <a:graphic>
          <a:graphicData uri="http://schemas.openxmlformats.org/drawingml/2006/table">
            <a:tbl>
              <a:tblPr/>
              <a:tblGrid>
                <a:gridCol w="996430">
                  <a:extLst>
                    <a:ext uri="{9D8B030D-6E8A-4147-A177-3AD203B41FA5}">
                      <a16:colId xmlns:a16="http://schemas.microsoft.com/office/drawing/2014/main" val="2561255826"/>
                    </a:ext>
                  </a:extLst>
                </a:gridCol>
                <a:gridCol w="2409076">
                  <a:extLst>
                    <a:ext uri="{9D8B030D-6E8A-4147-A177-3AD203B41FA5}">
                      <a16:colId xmlns:a16="http://schemas.microsoft.com/office/drawing/2014/main" val="1997051787"/>
                    </a:ext>
                  </a:extLst>
                </a:gridCol>
              </a:tblGrid>
              <a:tr h="146474">
                <a:tc>
                  <a:txBody>
                    <a:bodyPr/>
                    <a:lstStyle/>
                    <a:p>
                      <a:pPr>
                        <a:buNone/>
                      </a:pPr>
                      <a:r>
                        <a:rPr lang="de-DE" sz="800" b="1">
                          <a:solidFill>
                            <a:schemeClr val="bg1">
                              <a:lumMod val="95000"/>
                            </a:schemeClr>
                          </a:solidFill>
                        </a:rPr>
                        <a:t>Feature</a:t>
                      </a:r>
                    </a:p>
                  </a:txBody>
                  <a:tcPr marL="42982" marR="42982" marT="21492" marB="21492" anchor="ctr">
                    <a:lnL>
                      <a:noFill/>
                    </a:lnL>
                    <a:lnR>
                      <a:noFill/>
                    </a:lnR>
                    <a:lnT>
                      <a:noFill/>
                    </a:lnT>
                    <a:lnB>
                      <a:noFill/>
                    </a:lnB>
                    <a:noFill/>
                  </a:tcPr>
                </a:tc>
                <a:tc>
                  <a:txBody>
                    <a:bodyPr/>
                    <a:lstStyle/>
                    <a:p>
                      <a:pPr>
                        <a:buNone/>
                      </a:pPr>
                      <a:r>
                        <a:rPr lang="de-DE" sz="800" b="1" dirty="0" err="1">
                          <a:solidFill>
                            <a:schemeClr val="bg1">
                              <a:lumMod val="95000"/>
                            </a:schemeClr>
                          </a:solidFill>
                        </a:rPr>
                        <a:t>Specification</a:t>
                      </a:r>
                      <a:endParaRPr lang="de-DE" sz="800" b="1" dirty="0">
                        <a:solidFill>
                          <a:schemeClr val="bg1">
                            <a:lumMod val="95000"/>
                          </a:schemeClr>
                        </a:solidFill>
                      </a:endParaRPr>
                    </a:p>
                  </a:txBody>
                  <a:tcPr marL="42982" marR="42982" marT="21492" marB="21492" anchor="ctr">
                    <a:lnL>
                      <a:noFill/>
                    </a:lnL>
                    <a:lnR>
                      <a:noFill/>
                    </a:lnR>
                    <a:lnT>
                      <a:noFill/>
                    </a:lnT>
                    <a:lnB>
                      <a:noFill/>
                    </a:lnB>
                    <a:noFill/>
                  </a:tcPr>
                </a:tc>
                <a:extLst>
                  <a:ext uri="{0D108BD9-81ED-4DB2-BD59-A6C34878D82A}">
                    <a16:rowId xmlns:a16="http://schemas.microsoft.com/office/drawing/2014/main" val="1508686582"/>
                  </a:ext>
                </a:extLst>
              </a:tr>
              <a:tr h="146474">
                <a:tc>
                  <a:txBody>
                    <a:bodyPr/>
                    <a:lstStyle/>
                    <a:p>
                      <a:pPr>
                        <a:buNone/>
                      </a:pPr>
                      <a:r>
                        <a:rPr lang="de-DE" sz="800" b="0">
                          <a:solidFill>
                            <a:schemeClr val="bg1">
                              <a:lumMod val="95000"/>
                            </a:schemeClr>
                          </a:solidFill>
                        </a:rPr>
                        <a:t>Dimensions</a:t>
                      </a:r>
                    </a:p>
                  </a:txBody>
                  <a:tcPr marL="42982" marR="42982" marT="21492" marB="21492" anchor="ctr">
                    <a:lnL>
                      <a:noFill/>
                    </a:lnL>
                    <a:lnR>
                      <a:noFill/>
                    </a:lnR>
                    <a:lnT>
                      <a:noFill/>
                    </a:lnT>
                    <a:lnB>
                      <a:noFill/>
                    </a:lnB>
                    <a:noFill/>
                  </a:tcPr>
                </a:tc>
                <a:tc>
                  <a:txBody>
                    <a:bodyPr/>
                    <a:lstStyle/>
                    <a:p>
                      <a:pPr>
                        <a:buNone/>
                      </a:pPr>
                      <a:r>
                        <a:rPr lang="de-DE" sz="800" b="0">
                          <a:solidFill>
                            <a:schemeClr val="bg1">
                              <a:lumMod val="95000"/>
                            </a:schemeClr>
                          </a:solidFill>
                        </a:rPr>
                        <a:t>Diameter 486 mm, Depth 32 mm</a:t>
                      </a:r>
                    </a:p>
                  </a:txBody>
                  <a:tcPr marL="42982" marR="42982" marT="21492" marB="21492" anchor="ctr">
                    <a:lnL>
                      <a:noFill/>
                    </a:lnL>
                    <a:lnR>
                      <a:noFill/>
                    </a:lnR>
                    <a:lnT>
                      <a:noFill/>
                    </a:lnT>
                    <a:lnB>
                      <a:noFill/>
                    </a:lnB>
                    <a:noFill/>
                  </a:tcPr>
                </a:tc>
                <a:extLst>
                  <a:ext uri="{0D108BD9-81ED-4DB2-BD59-A6C34878D82A}">
                    <a16:rowId xmlns:a16="http://schemas.microsoft.com/office/drawing/2014/main" val="435458628"/>
                  </a:ext>
                </a:extLst>
              </a:tr>
              <a:tr h="146474">
                <a:tc>
                  <a:txBody>
                    <a:bodyPr/>
                    <a:lstStyle/>
                    <a:p>
                      <a:pPr>
                        <a:buNone/>
                      </a:pPr>
                      <a:r>
                        <a:rPr lang="de-DE" sz="800" b="0">
                          <a:solidFill>
                            <a:schemeClr val="bg1">
                              <a:lumMod val="95000"/>
                            </a:schemeClr>
                          </a:solidFill>
                        </a:rPr>
                        <a:t>Weight</a:t>
                      </a:r>
                    </a:p>
                  </a:txBody>
                  <a:tcPr marL="42982" marR="42982" marT="21492" marB="21492" anchor="ctr">
                    <a:lnL>
                      <a:noFill/>
                    </a:lnL>
                    <a:lnR>
                      <a:noFill/>
                    </a:lnR>
                    <a:lnT>
                      <a:noFill/>
                    </a:lnT>
                    <a:lnB>
                      <a:noFill/>
                    </a:lnB>
                    <a:noFill/>
                  </a:tcPr>
                </a:tc>
                <a:tc>
                  <a:txBody>
                    <a:bodyPr/>
                    <a:lstStyle/>
                    <a:p>
                      <a:pPr>
                        <a:buNone/>
                      </a:pPr>
                      <a:r>
                        <a:rPr lang="de-DE" sz="800" b="0">
                          <a:solidFill>
                            <a:schemeClr val="bg1">
                              <a:lumMod val="95000"/>
                            </a:schemeClr>
                          </a:solidFill>
                        </a:rPr>
                        <a:t>9.1 kg</a:t>
                      </a:r>
                    </a:p>
                  </a:txBody>
                  <a:tcPr marL="42982" marR="42982" marT="21492" marB="21492" anchor="ctr">
                    <a:lnL>
                      <a:noFill/>
                    </a:lnL>
                    <a:lnR>
                      <a:noFill/>
                    </a:lnR>
                    <a:lnT>
                      <a:noFill/>
                    </a:lnT>
                    <a:lnB>
                      <a:noFill/>
                    </a:lnB>
                    <a:noFill/>
                  </a:tcPr>
                </a:tc>
                <a:extLst>
                  <a:ext uri="{0D108BD9-81ED-4DB2-BD59-A6C34878D82A}">
                    <a16:rowId xmlns:a16="http://schemas.microsoft.com/office/drawing/2014/main" val="1764030428"/>
                  </a:ext>
                </a:extLst>
              </a:tr>
              <a:tr h="146474">
                <a:tc>
                  <a:txBody>
                    <a:bodyPr/>
                    <a:lstStyle/>
                    <a:p>
                      <a:pPr>
                        <a:buNone/>
                      </a:pPr>
                      <a:r>
                        <a:rPr lang="de-DE" sz="800" b="0">
                          <a:solidFill>
                            <a:schemeClr val="bg1">
                              <a:lumMod val="95000"/>
                            </a:schemeClr>
                          </a:solidFill>
                        </a:rPr>
                        <a:t>Caliber</a:t>
                      </a:r>
                    </a:p>
                  </a:txBody>
                  <a:tcPr marL="42982" marR="42982" marT="21492" marB="21492" anchor="ctr">
                    <a:lnL>
                      <a:noFill/>
                    </a:lnL>
                    <a:lnR>
                      <a:noFill/>
                    </a:lnR>
                    <a:lnT>
                      <a:noFill/>
                    </a:lnT>
                    <a:lnB>
                      <a:noFill/>
                    </a:lnB>
                    <a:noFill/>
                  </a:tcPr>
                </a:tc>
                <a:tc>
                  <a:txBody>
                    <a:bodyPr/>
                    <a:lstStyle/>
                    <a:p>
                      <a:pPr>
                        <a:buNone/>
                      </a:pPr>
                      <a:r>
                        <a:rPr lang="de-DE" sz="800" b="0" dirty="0">
                          <a:solidFill>
                            <a:schemeClr val="bg1">
                              <a:lumMod val="95000"/>
                            </a:schemeClr>
                          </a:solidFill>
                        </a:rPr>
                        <a:t>CENTENARIO </a:t>
                      </a:r>
                      <a:r>
                        <a:rPr lang="de-DE" sz="800" b="0" dirty="0" err="1">
                          <a:solidFill>
                            <a:schemeClr val="bg1">
                              <a:lumMod val="95000"/>
                            </a:schemeClr>
                          </a:solidFill>
                        </a:rPr>
                        <a:t>Caliber</a:t>
                      </a:r>
                      <a:r>
                        <a:rPr lang="de-DE" sz="800" b="0" dirty="0">
                          <a:solidFill>
                            <a:schemeClr val="bg1">
                              <a:lumMod val="95000"/>
                            </a:schemeClr>
                          </a:solidFill>
                        </a:rPr>
                        <a:t> IV-400/20/S Hybrid</a:t>
                      </a:r>
                    </a:p>
                  </a:txBody>
                  <a:tcPr marL="42982" marR="42982" marT="21492" marB="21492" anchor="ctr">
                    <a:lnL>
                      <a:noFill/>
                    </a:lnL>
                    <a:lnR>
                      <a:noFill/>
                    </a:lnR>
                    <a:lnT>
                      <a:noFill/>
                    </a:lnT>
                    <a:lnB>
                      <a:noFill/>
                    </a:lnB>
                    <a:noFill/>
                  </a:tcPr>
                </a:tc>
                <a:extLst>
                  <a:ext uri="{0D108BD9-81ED-4DB2-BD59-A6C34878D82A}">
                    <a16:rowId xmlns:a16="http://schemas.microsoft.com/office/drawing/2014/main" val="4214995270"/>
                  </a:ext>
                </a:extLst>
              </a:tr>
              <a:tr h="146474">
                <a:tc>
                  <a:txBody>
                    <a:bodyPr/>
                    <a:lstStyle/>
                    <a:p>
                      <a:pPr>
                        <a:buNone/>
                      </a:pPr>
                      <a:r>
                        <a:rPr lang="de-DE" sz="800" b="0">
                          <a:solidFill>
                            <a:schemeClr val="bg1">
                              <a:lumMod val="95000"/>
                            </a:schemeClr>
                          </a:solidFill>
                        </a:rPr>
                        <a:t>Power Supply</a:t>
                      </a:r>
                    </a:p>
                  </a:txBody>
                  <a:tcPr marL="42982" marR="42982" marT="21492" marB="21492" anchor="ctr">
                    <a:lnL>
                      <a:noFill/>
                    </a:lnL>
                    <a:lnR>
                      <a:noFill/>
                    </a:lnR>
                    <a:lnT>
                      <a:noFill/>
                    </a:lnT>
                    <a:lnB>
                      <a:noFill/>
                    </a:lnB>
                    <a:noFill/>
                  </a:tcPr>
                </a:tc>
                <a:tc>
                  <a:txBody>
                    <a:bodyPr/>
                    <a:lstStyle/>
                    <a:p>
                      <a:pPr>
                        <a:buNone/>
                      </a:pPr>
                      <a:r>
                        <a:rPr lang="de-DE" sz="800" b="0">
                          <a:solidFill>
                            <a:schemeClr val="bg1">
                              <a:lumMod val="95000"/>
                            </a:schemeClr>
                          </a:solidFill>
                        </a:rPr>
                        <a:t>12 V via external power supply</a:t>
                      </a:r>
                    </a:p>
                  </a:txBody>
                  <a:tcPr marL="42982" marR="42982" marT="21492" marB="21492" anchor="ctr">
                    <a:lnL>
                      <a:noFill/>
                    </a:lnL>
                    <a:lnR>
                      <a:noFill/>
                    </a:lnR>
                    <a:lnT>
                      <a:noFill/>
                    </a:lnT>
                    <a:lnB>
                      <a:noFill/>
                    </a:lnB>
                    <a:noFill/>
                  </a:tcPr>
                </a:tc>
                <a:extLst>
                  <a:ext uri="{0D108BD9-81ED-4DB2-BD59-A6C34878D82A}">
                    <a16:rowId xmlns:a16="http://schemas.microsoft.com/office/drawing/2014/main" val="2695711050"/>
                  </a:ext>
                </a:extLst>
              </a:tr>
              <a:tr h="249965">
                <a:tc>
                  <a:txBody>
                    <a:bodyPr/>
                    <a:lstStyle/>
                    <a:p>
                      <a:pPr>
                        <a:buNone/>
                      </a:pPr>
                      <a:r>
                        <a:rPr lang="de-DE" sz="800" b="0">
                          <a:solidFill>
                            <a:schemeClr val="bg1">
                              <a:lumMod val="95000"/>
                            </a:schemeClr>
                          </a:solidFill>
                        </a:rPr>
                        <a:t>Electronics</a:t>
                      </a:r>
                    </a:p>
                  </a:txBody>
                  <a:tcPr marL="42982" marR="42982" marT="21492" marB="21492" anchor="ctr">
                    <a:lnL>
                      <a:noFill/>
                    </a:lnL>
                    <a:lnR>
                      <a:noFill/>
                    </a:lnR>
                    <a:lnT>
                      <a:noFill/>
                    </a:lnT>
                    <a:lnB>
                      <a:noFill/>
                    </a:lnB>
                    <a:noFill/>
                  </a:tcPr>
                </a:tc>
                <a:tc>
                  <a:txBody>
                    <a:bodyPr/>
                    <a:lstStyle/>
                    <a:p>
                      <a:pPr>
                        <a:buNone/>
                      </a:pPr>
                      <a:r>
                        <a:rPr lang="de-DE" sz="800" b="0">
                          <a:solidFill>
                            <a:schemeClr val="bg1">
                              <a:lumMod val="95000"/>
                            </a:schemeClr>
                          </a:solidFill>
                        </a:rPr>
                        <a:t>CENTENARIO Premium Digital Architecture</a:t>
                      </a:r>
                    </a:p>
                  </a:txBody>
                  <a:tcPr marL="42982" marR="42982" marT="21492" marB="21492" anchor="ctr">
                    <a:lnL>
                      <a:noFill/>
                    </a:lnL>
                    <a:lnR>
                      <a:noFill/>
                    </a:lnR>
                    <a:lnT>
                      <a:noFill/>
                    </a:lnT>
                    <a:lnB>
                      <a:noFill/>
                    </a:lnB>
                    <a:noFill/>
                  </a:tcPr>
                </a:tc>
                <a:extLst>
                  <a:ext uri="{0D108BD9-81ED-4DB2-BD59-A6C34878D82A}">
                    <a16:rowId xmlns:a16="http://schemas.microsoft.com/office/drawing/2014/main" val="1429016821"/>
                  </a:ext>
                </a:extLst>
              </a:tr>
              <a:tr h="146474">
                <a:tc>
                  <a:txBody>
                    <a:bodyPr/>
                    <a:lstStyle/>
                    <a:p>
                      <a:pPr>
                        <a:buNone/>
                      </a:pPr>
                      <a:r>
                        <a:rPr lang="de-DE" sz="800" b="0">
                          <a:solidFill>
                            <a:schemeClr val="bg1">
                              <a:lumMod val="95000"/>
                            </a:schemeClr>
                          </a:solidFill>
                        </a:rPr>
                        <a:t>Mounting System</a:t>
                      </a:r>
                    </a:p>
                  </a:txBody>
                  <a:tcPr marL="42982" marR="42982" marT="21492" marB="21492" anchor="ctr">
                    <a:lnL>
                      <a:noFill/>
                    </a:lnL>
                    <a:lnR>
                      <a:noFill/>
                    </a:lnR>
                    <a:lnT>
                      <a:noFill/>
                    </a:lnT>
                    <a:lnB>
                      <a:noFill/>
                    </a:lnB>
                    <a:noFill/>
                  </a:tcPr>
                </a:tc>
                <a:tc>
                  <a:txBody>
                    <a:bodyPr/>
                    <a:lstStyle/>
                    <a:p>
                      <a:pPr>
                        <a:buNone/>
                      </a:pPr>
                      <a:r>
                        <a:rPr lang="de-DE" sz="800" b="0" dirty="0">
                          <a:solidFill>
                            <a:schemeClr val="bg1">
                              <a:lumMod val="95000"/>
                            </a:schemeClr>
                          </a:solidFill>
                        </a:rPr>
                        <a:t>CENTENARIO Center Lock Connect</a:t>
                      </a:r>
                    </a:p>
                  </a:txBody>
                  <a:tcPr marL="42982" marR="42982" marT="21492" marB="21492" anchor="ctr">
                    <a:lnL>
                      <a:noFill/>
                    </a:lnL>
                    <a:lnR>
                      <a:noFill/>
                    </a:lnR>
                    <a:lnT>
                      <a:noFill/>
                    </a:lnT>
                    <a:lnB>
                      <a:noFill/>
                    </a:lnB>
                    <a:noFill/>
                  </a:tcPr>
                </a:tc>
                <a:extLst>
                  <a:ext uri="{0D108BD9-81ED-4DB2-BD59-A6C34878D82A}">
                    <a16:rowId xmlns:a16="http://schemas.microsoft.com/office/drawing/2014/main" val="3175360992"/>
                  </a:ext>
                </a:extLst>
              </a:tr>
              <a:tr h="249965">
                <a:tc>
                  <a:txBody>
                    <a:bodyPr/>
                    <a:lstStyle/>
                    <a:p>
                      <a:pPr>
                        <a:buNone/>
                      </a:pPr>
                      <a:r>
                        <a:rPr lang="de-DE" sz="800" b="0">
                          <a:solidFill>
                            <a:schemeClr val="bg1">
                              <a:lumMod val="95000"/>
                            </a:schemeClr>
                          </a:solidFill>
                        </a:rPr>
                        <a:t>Control</a:t>
                      </a:r>
                    </a:p>
                  </a:txBody>
                  <a:tcPr marL="42982" marR="42982" marT="21492" marB="21492" anchor="ctr">
                    <a:lnL>
                      <a:noFill/>
                    </a:lnL>
                    <a:lnR>
                      <a:noFill/>
                    </a:lnR>
                    <a:lnT>
                      <a:noFill/>
                    </a:lnT>
                    <a:lnB>
                      <a:noFill/>
                    </a:lnB>
                    <a:noFill/>
                  </a:tcPr>
                </a:tc>
                <a:tc>
                  <a:txBody>
                    <a:bodyPr/>
                    <a:lstStyle/>
                    <a:p>
                      <a:pPr>
                        <a:buNone/>
                      </a:pPr>
                      <a:r>
                        <a:rPr lang="de-DE" sz="800" b="0" dirty="0">
                          <a:solidFill>
                            <a:schemeClr val="bg1">
                              <a:lumMod val="95000"/>
                            </a:schemeClr>
                          </a:solidFill>
                        </a:rPr>
                        <a:t>CENTENARIO Home App (Apple iOS &amp; Android)</a:t>
                      </a:r>
                    </a:p>
                  </a:txBody>
                  <a:tcPr marL="42982" marR="42982" marT="21492" marB="21492" anchor="ctr">
                    <a:lnL>
                      <a:noFill/>
                    </a:lnL>
                    <a:lnR>
                      <a:noFill/>
                    </a:lnR>
                    <a:lnT>
                      <a:noFill/>
                    </a:lnT>
                    <a:lnB>
                      <a:noFill/>
                    </a:lnB>
                    <a:noFill/>
                  </a:tcPr>
                </a:tc>
                <a:extLst>
                  <a:ext uri="{0D108BD9-81ED-4DB2-BD59-A6C34878D82A}">
                    <a16:rowId xmlns:a16="http://schemas.microsoft.com/office/drawing/2014/main" val="2260284950"/>
                  </a:ext>
                </a:extLst>
              </a:tr>
              <a:tr h="249965">
                <a:tc>
                  <a:txBody>
                    <a:bodyPr/>
                    <a:lstStyle/>
                    <a:p>
                      <a:pPr>
                        <a:buNone/>
                      </a:pPr>
                      <a:r>
                        <a:rPr lang="de-DE" sz="800" b="0">
                          <a:solidFill>
                            <a:schemeClr val="bg1">
                              <a:lumMod val="95000"/>
                            </a:schemeClr>
                          </a:solidFill>
                        </a:rPr>
                        <a:t>Case Material</a:t>
                      </a:r>
                    </a:p>
                  </a:txBody>
                  <a:tcPr marL="42982" marR="42982" marT="21492" marB="21492" anchor="ctr">
                    <a:lnL>
                      <a:noFill/>
                    </a:lnL>
                    <a:lnR>
                      <a:noFill/>
                    </a:lnR>
                    <a:lnT>
                      <a:noFill/>
                    </a:lnT>
                    <a:lnB>
                      <a:noFill/>
                    </a:lnB>
                    <a:noFill/>
                  </a:tcPr>
                </a:tc>
                <a:tc>
                  <a:txBody>
                    <a:bodyPr/>
                    <a:lstStyle/>
                    <a:p>
                      <a:pPr>
                        <a:buNone/>
                      </a:pPr>
                      <a:r>
                        <a:rPr lang="de-DE" sz="800" b="0">
                          <a:solidFill>
                            <a:schemeClr val="bg1">
                              <a:lumMod val="95000"/>
                            </a:schemeClr>
                          </a:solidFill>
                        </a:rPr>
                        <a:t>Precision-machined AW6082 aluminium</a:t>
                      </a:r>
                    </a:p>
                  </a:txBody>
                  <a:tcPr marL="42982" marR="42982" marT="21492" marB="21492" anchor="ctr">
                    <a:lnL>
                      <a:noFill/>
                    </a:lnL>
                    <a:lnR>
                      <a:noFill/>
                    </a:lnR>
                    <a:lnT>
                      <a:noFill/>
                    </a:lnT>
                    <a:lnB>
                      <a:noFill/>
                    </a:lnB>
                    <a:noFill/>
                  </a:tcPr>
                </a:tc>
                <a:extLst>
                  <a:ext uri="{0D108BD9-81ED-4DB2-BD59-A6C34878D82A}">
                    <a16:rowId xmlns:a16="http://schemas.microsoft.com/office/drawing/2014/main" val="2715725860"/>
                  </a:ext>
                </a:extLst>
              </a:tr>
              <a:tr h="353456">
                <a:tc>
                  <a:txBody>
                    <a:bodyPr/>
                    <a:lstStyle/>
                    <a:p>
                      <a:pPr>
                        <a:buNone/>
                      </a:pPr>
                      <a:r>
                        <a:rPr lang="de-DE" sz="800" b="0">
                          <a:solidFill>
                            <a:schemeClr val="bg1">
                              <a:lumMod val="95000"/>
                            </a:schemeClr>
                          </a:solidFill>
                        </a:rPr>
                        <a:t>Finishes</a:t>
                      </a:r>
                    </a:p>
                  </a:txBody>
                  <a:tcPr marL="42982" marR="42982" marT="21492" marB="21492" anchor="ctr">
                    <a:lnL>
                      <a:noFill/>
                    </a:lnL>
                    <a:lnR>
                      <a:noFill/>
                    </a:lnR>
                    <a:lnT>
                      <a:noFill/>
                    </a:lnT>
                    <a:lnB>
                      <a:noFill/>
                    </a:lnB>
                    <a:noFill/>
                  </a:tcPr>
                </a:tc>
                <a:tc>
                  <a:txBody>
                    <a:bodyPr/>
                    <a:lstStyle/>
                    <a:p>
                      <a:pPr>
                        <a:buNone/>
                      </a:pPr>
                      <a:r>
                        <a:rPr lang="en-US" sz="800" b="0">
                          <a:solidFill>
                            <a:schemeClr val="bg1">
                              <a:lumMod val="95000"/>
                            </a:schemeClr>
                          </a:solidFill>
                        </a:rPr>
                        <a:t>High-gloss polished, anodized (Natural, Black), or electroplated (White Gold, Yellow Gold, Rose Gold)</a:t>
                      </a:r>
                    </a:p>
                  </a:txBody>
                  <a:tcPr marL="42982" marR="42982" marT="21492" marB="21492" anchor="ctr">
                    <a:lnL>
                      <a:noFill/>
                    </a:lnL>
                    <a:lnR>
                      <a:noFill/>
                    </a:lnR>
                    <a:lnT>
                      <a:noFill/>
                    </a:lnT>
                    <a:lnB>
                      <a:noFill/>
                    </a:lnB>
                    <a:noFill/>
                  </a:tcPr>
                </a:tc>
                <a:extLst>
                  <a:ext uri="{0D108BD9-81ED-4DB2-BD59-A6C34878D82A}">
                    <a16:rowId xmlns:a16="http://schemas.microsoft.com/office/drawing/2014/main" val="818133829"/>
                  </a:ext>
                </a:extLst>
              </a:tr>
              <a:tr h="249965">
                <a:tc>
                  <a:txBody>
                    <a:bodyPr/>
                    <a:lstStyle/>
                    <a:p>
                      <a:pPr>
                        <a:buNone/>
                      </a:pPr>
                      <a:r>
                        <a:rPr lang="de-DE" sz="800" b="0">
                          <a:solidFill>
                            <a:schemeClr val="bg1">
                              <a:lumMod val="95000"/>
                            </a:schemeClr>
                          </a:solidFill>
                        </a:rPr>
                        <a:t>Dial</a:t>
                      </a:r>
                    </a:p>
                  </a:txBody>
                  <a:tcPr marL="42982" marR="42982" marT="21492" marB="21492" anchor="ctr">
                    <a:lnL>
                      <a:noFill/>
                    </a:lnL>
                    <a:lnR>
                      <a:noFill/>
                    </a:lnR>
                    <a:lnT>
                      <a:noFill/>
                    </a:lnT>
                    <a:lnB>
                      <a:noFill/>
                    </a:lnB>
                    <a:noFill/>
                  </a:tcPr>
                </a:tc>
                <a:tc>
                  <a:txBody>
                    <a:bodyPr/>
                    <a:lstStyle/>
                    <a:p>
                      <a:pPr>
                        <a:buNone/>
                      </a:pPr>
                      <a:r>
                        <a:rPr lang="en-US" sz="800" b="0" dirty="0">
                          <a:solidFill>
                            <a:schemeClr val="bg1">
                              <a:lumMod val="95000"/>
                            </a:schemeClr>
                          </a:solidFill>
                        </a:rPr>
                        <a:t>Precision-cut glass dial with rear-side  gold finish</a:t>
                      </a:r>
                    </a:p>
                  </a:txBody>
                  <a:tcPr marL="42982" marR="42982" marT="21492" marB="21492" anchor="ctr">
                    <a:lnL>
                      <a:noFill/>
                    </a:lnL>
                    <a:lnR>
                      <a:noFill/>
                    </a:lnR>
                    <a:lnT>
                      <a:noFill/>
                    </a:lnT>
                    <a:lnB>
                      <a:noFill/>
                    </a:lnB>
                    <a:noFill/>
                  </a:tcPr>
                </a:tc>
                <a:extLst>
                  <a:ext uri="{0D108BD9-81ED-4DB2-BD59-A6C34878D82A}">
                    <a16:rowId xmlns:a16="http://schemas.microsoft.com/office/drawing/2014/main" val="2757755281"/>
                  </a:ext>
                </a:extLst>
              </a:tr>
              <a:tr h="249965">
                <a:tc>
                  <a:txBody>
                    <a:bodyPr/>
                    <a:lstStyle/>
                    <a:p>
                      <a:pPr>
                        <a:buNone/>
                      </a:pPr>
                      <a:r>
                        <a:rPr lang="de-DE" sz="800" b="0">
                          <a:solidFill>
                            <a:schemeClr val="bg1">
                              <a:lumMod val="95000"/>
                            </a:schemeClr>
                          </a:solidFill>
                        </a:rPr>
                        <a:t>Dial Colours</a:t>
                      </a:r>
                    </a:p>
                  </a:txBody>
                  <a:tcPr marL="42982" marR="42982" marT="21492" marB="21492" anchor="ctr">
                    <a:lnL>
                      <a:noFill/>
                    </a:lnL>
                    <a:lnR>
                      <a:noFill/>
                    </a:lnR>
                    <a:lnT>
                      <a:noFill/>
                    </a:lnT>
                    <a:lnB>
                      <a:noFill/>
                    </a:lnB>
                    <a:noFill/>
                  </a:tcPr>
                </a:tc>
                <a:tc>
                  <a:txBody>
                    <a:bodyPr/>
                    <a:lstStyle/>
                    <a:p>
                      <a:pPr>
                        <a:buNone/>
                      </a:pPr>
                      <a:r>
                        <a:rPr lang="de-DE" sz="800" b="0" dirty="0">
                          <a:solidFill>
                            <a:schemeClr val="bg1">
                              <a:lumMod val="95000"/>
                            </a:schemeClr>
                          </a:solidFill>
                        </a:rPr>
                        <a:t>Seven </a:t>
                      </a:r>
                      <a:r>
                        <a:rPr lang="de-DE" sz="800" b="0" dirty="0" err="1">
                          <a:solidFill>
                            <a:schemeClr val="bg1">
                              <a:lumMod val="95000"/>
                            </a:schemeClr>
                          </a:solidFill>
                        </a:rPr>
                        <a:t>standard</a:t>
                      </a:r>
                      <a:r>
                        <a:rPr lang="de-DE" sz="800" b="0" dirty="0">
                          <a:solidFill>
                            <a:schemeClr val="bg1">
                              <a:lumMod val="95000"/>
                            </a:schemeClr>
                          </a:solidFill>
                        </a:rPr>
                        <a:t> </a:t>
                      </a:r>
                      <a:r>
                        <a:rPr lang="de-DE" sz="800" b="0" dirty="0" err="1">
                          <a:solidFill>
                            <a:schemeClr val="bg1">
                              <a:lumMod val="95000"/>
                            </a:schemeClr>
                          </a:solidFill>
                        </a:rPr>
                        <a:t>colours</a:t>
                      </a:r>
                      <a:r>
                        <a:rPr lang="de-DE" sz="800" b="0" dirty="0">
                          <a:solidFill>
                            <a:schemeClr val="bg1">
                              <a:lumMod val="95000"/>
                            </a:schemeClr>
                          </a:solidFill>
                        </a:rPr>
                        <a:t>, </a:t>
                      </a:r>
                      <a:r>
                        <a:rPr lang="de-DE" sz="800" b="0" dirty="0" err="1">
                          <a:solidFill>
                            <a:schemeClr val="bg1">
                              <a:lumMod val="95000"/>
                            </a:schemeClr>
                          </a:solidFill>
                        </a:rPr>
                        <a:t>custom</a:t>
                      </a:r>
                      <a:r>
                        <a:rPr lang="de-DE" sz="800" b="0" dirty="0">
                          <a:solidFill>
                            <a:schemeClr val="bg1">
                              <a:lumMod val="95000"/>
                            </a:schemeClr>
                          </a:solidFill>
                        </a:rPr>
                        <a:t> </a:t>
                      </a:r>
                      <a:r>
                        <a:rPr lang="de-DE" sz="800" b="0" dirty="0" err="1">
                          <a:solidFill>
                            <a:schemeClr val="bg1">
                              <a:lumMod val="95000"/>
                            </a:schemeClr>
                          </a:solidFill>
                        </a:rPr>
                        <a:t>colours</a:t>
                      </a:r>
                      <a:r>
                        <a:rPr lang="de-DE" sz="800" b="0" dirty="0">
                          <a:solidFill>
                            <a:schemeClr val="bg1">
                              <a:lumMod val="95000"/>
                            </a:schemeClr>
                          </a:solidFill>
                        </a:rPr>
                        <a:t> </a:t>
                      </a:r>
                      <a:r>
                        <a:rPr lang="de-DE" sz="800" b="0" dirty="0" err="1">
                          <a:solidFill>
                            <a:schemeClr val="bg1">
                              <a:lumMod val="95000"/>
                            </a:schemeClr>
                          </a:solidFill>
                        </a:rPr>
                        <a:t>available</a:t>
                      </a:r>
                      <a:r>
                        <a:rPr lang="de-DE" sz="800" b="0" dirty="0">
                          <a:solidFill>
                            <a:schemeClr val="bg1">
                              <a:lumMod val="95000"/>
                            </a:schemeClr>
                          </a:solidFill>
                        </a:rPr>
                        <a:t> on </a:t>
                      </a:r>
                      <a:r>
                        <a:rPr lang="de-DE" sz="800" b="0" dirty="0" err="1">
                          <a:solidFill>
                            <a:schemeClr val="bg1">
                              <a:lumMod val="95000"/>
                            </a:schemeClr>
                          </a:solidFill>
                        </a:rPr>
                        <a:t>request</a:t>
                      </a:r>
                      <a:endParaRPr lang="de-DE" sz="800" b="0" dirty="0">
                        <a:solidFill>
                          <a:schemeClr val="bg1">
                            <a:lumMod val="95000"/>
                          </a:schemeClr>
                        </a:solidFill>
                      </a:endParaRPr>
                    </a:p>
                  </a:txBody>
                  <a:tcPr marL="42982" marR="42982" marT="21492" marB="21492" anchor="ctr">
                    <a:lnL>
                      <a:noFill/>
                    </a:lnL>
                    <a:lnR>
                      <a:noFill/>
                    </a:lnR>
                    <a:lnT>
                      <a:noFill/>
                    </a:lnT>
                    <a:lnB>
                      <a:noFill/>
                    </a:lnB>
                    <a:noFill/>
                  </a:tcPr>
                </a:tc>
                <a:extLst>
                  <a:ext uri="{0D108BD9-81ED-4DB2-BD59-A6C34878D82A}">
                    <a16:rowId xmlns:a16="http://schemas.microsoft.com/office/drawing/2014/main" val="2885441108"/>
                  </a:ext>
                </a:extLst>
              </a:tr>
              <a:tr h="353456">
                <a:tc>
                  <a:txBody>
                    <a:bodyPr/>
                    <a:lstStyle/>
                    <a:p>
                      <a:pPr>
                        <a:buNone/>
                      </a:pPr>
                      <a:r>
                        <a:rPr lang="de-DE" sz="800" b="0">
                          <a:solidFill>
                            <a:schemeClr val="bg1">
                              <a:lumMod val="95000"/>
                            </a:schemeClr>
                          </a:solidFill>
                        </a:rPr>
                        <a:t>Hands (Charm)</a:t>
                      </a:r>
                    </a:p>
                  </a:txBody>
                  <a:tcPr marL="42982" marR="42982" marT="21492" marB="21492" anchor="ctr">
                    <a:lnL>
                      <a:noFill/>
                    </a:lnL>
                    <a:lnR>
                      <a:noFill/>
                    </a:lnR>
                    <a:lnT>
                      <a:noFill/>
                    </a:lnT>
                    <a:lnB>
                      <a:noFill/>
                    </a:lnB>
                    <a:noFill/>
                  </a:tcPr>
                </a:tc>
                <a:tc>
                  <a:txBody>
                    <a:bodyPr/>
                    <a:lstStyle/>
                    <a:p>
                      <a:pPr>
                        <a:buNone/>
                      </a:pPr>
                      <a:r>
                        <a:rPr lang="en-US" sz="800" b="0">
                          <a:solidFill>
                            <a:schemeClr val="bg1">
                              <a:lumMod val="95000"/>
                            </a:schemeClr>
                          </a:solidFill>
                        </a:rPr>
                        <a:t>Multi-piece 19 mm spheres, colour-matched to the case or dial, internally illuminated</a:t>
                      </a:r>
                    </a:p>
                  </a:txBody>
                  <a:tcPr marL="42982" marR="42982" marT="21492" marB="21492" anchor="ctr">
                    <a:lnL>
                      <a:noFill/>
                    </a:lnL>
                    <a:lnR>
                      <a:noFill/>
                    </a:lnR>
                    <a:lnT>
                      <a:noFill/>
                    </a:lnT>
                    <a:lnB>
                      <a:noFill/>
                    </a:lnB>
                    <a:noFill/>
                  </a:tcPr>
                </a:tc>
                <a:extLst>
                  <a:ext uri="{0D108BD9-81ED-4DB2-BD59-A6C34878D82A}">
                    <a16:rowId xmlns:a16="http://schemas.microsoft.com/office/drawing/2014/main" val="3774052864"/>
                  </a:ext>
                </a:extLst>
              </a:tr>
              <a:tr h="353456">
                <a:tc>
                  <a:txBody>
                    <a:bodyPr/>
                    <a:lstStyle/>
                    <a:p>
                      <a:pPr>
                        <a:buNone/>
                      </a:pPr>
                      <a:r>
                        <a:rPr lang="de-DE" sz="800" b="0" dirty="0">
                          <a:solidFill>
                            <a:schemeClr val="bg1">
                              <a:lumMod val="95000"/>
                            </a:schemeClr>
                          </a:solidFill>
                        </a:rPr>
                        <a:t>Standard Equipment</a:t>
                      </a:r>
                    </a:p>
                  </a:txBody>
                  <a:tcPr marL="42982" marR="42982" marT="21492" marB="21492" anchor="ctr">
                    <a:lnL>
                      <a:noFill/>
                    </a:lnL>
                    <a:lnR>
                      <a:noFill/>
                    </a:lnR>
                    <a:lnT>
                      <a:noFill/>
                    </a:lnT>
                    <a:lnB>
                      <a:noFill/>
                    </a:lnB>
                    <a:noFill/>
                  </a:tcPr>
                </a:tc>
                <a:tc>
                  <a:txBody>
                    <a:bodyPr/>
                    <a:lstStyle/>
                    <a:p>
                      <a:pPr>
                        <a:buNone/>
                      </a:pPr>
                      <a:r>
                        <a:rPr lang="en-US" sz="800" b="0">
                          <a:solidFill>
                            <a:schemeClr val="bg1">
                              <a:lumMod val="95000"/>
                            </a:schemeClr>
                          </a:solidFill>
                        </a:rPr>
                        <a:t>SELECT spinner with logo, Charm Light, Center Light, 360° Ambient Light</a:t>
                      </a:r>
                    </a:p>
                  </a:txBody>
                  <a:tcPr marL="42982" marR="42982" marT="21492" marB="21492" anchor="ctr">
                    <a:lnL>
                      <a:noFill/>
                    </a:lnL>
                    <a:lnR>
                      <a:noFill/>
                    </a:lnR>
                    <a:lnT>
                      <a:noFill/>
                    </a:lnT>
                    <a:lnB>
                      <a:noFill/>
                    </a:lnB>
                    <a:noFill/>
                  </a:tcPr>
                </a:tc>
                <a:extLst>
                  <a:ext uri="{0D108BD9-81ED-4DB2-BD59-A6C34878D82A}">
                    <a16:rowId xmlns:a16="http://schemas.microsoft.com/office/drawing/2014/main" val="3687319434"/>
                  </a:ext>
                </a:extLst>
              </a:tr>
              <a:tr h="456947">
                <a:tc>
                  <a:txBody>
                    <a:bodyPr/>
                    <a:lstStyle/>
                    <a:p>
                      <a:pPr>
                        <a:buNone/>
                      </a:pPr>
                      <a:r>
                        <a:rPr lang="de-DE" sz="800" b="0">
                          <a:solidFill>
                            <a:schemeClr val="bg1">
                              <a:lumMod val="95000"/>
                            </a:schemeClr>
                          </a:solidFill>
                        </a:rPr>
                        <a:t>Optional Equipment</a:t>
                      </a:r>
                    </a:p>
                  </a:txBody>
                  <a:tcPr marL="42982" marR="42982" marT="21492" marB="21492" anchor="ctr">
                    <a:lnL>
                      <a:noFill/>
                    </a:lnL>
                    <a:lnR>
                      <a:noFill/>
                    </a:lnR>
                    <a:lnT>
                      <a:noFill/>
                    </a:lnT>
                    <a:lnB>
                      <a:noFill/>
                    </a:lnB>
                    <a:noFill/>
                  </a:tcPr>
                </a:tc>
                <a:tc>
                  <a:txBody>
                    <a:bodyPr/>
                    <a:lstStyle/>
                    <a:p>
                      <a:pPr>
                        <a:buNone/>
                      </a:pPr>
                      <a:r>
                        <a:rPr lang="en-US" sz="800" b="0" dirty="0">
                          <a:solidFill>
                            <a:schemeClr val="bg1">
                              <a:lumMod val="95000"/>
                            </a:schemeClr>
                          </a:solidFill>
                        </a:rPr>
                        <a:t>Dial scale, white zirconia stone setting (available only with gold-plated cases), case back finished in the </a:t>
                      </a:r>
                      <a:r>
                        <a:rPr lang="en-US" sz="800" b="0" dirty="0" err="1">
                          <a:solidFill>
                            <a:schemeClr val="bg1">
                              <a:lumMod val="95000"/>
                            </a:schemeClr>
                          </a:solidFill>
                        </a:rPr>
                        <a:t>colour</a:t>
                      </a:r>
                      <a:r>
                        <a:rPr lang="en-US" sz="800" b="0" dirty="0">
                          <a:solidFill>
                            <a:schemeClr val="bg1">
                              <a:lumMod val="95000"/>
                            </a:schemeClr>
                          </a:solidFill>
                        </a:rPr>
                        <a:t> of the timepiece</a:t>
                      </a:r>
                    </a:p>
                  </a:txBody>
                  <a:tcPr marL="42982" marR="42982" marT="21492" marB="21492" anchor="ctr">
                    <a:lnL>
                      <a:noFill/>
                    </a:lnL>
                    <a:lnR>
                      <a:noFill/>
                    </a:lnR>
                    <a:lnT>
                      <a:noFill/>
                    </a:lnT>
                    <a:lnB>
                      <a:noFill/>
                    </a:lnB>
                    <a:noFill/>
                  </a:tcPr>
                </a:tc>
                <a:extLst>
                  <a:ext uri="{0D108BD9-81ED-4DB2-BD59-A6C34878D82A}">
                    <a16:rowId xmlns:a16="http://schemas.microsoft.com/office/drawing/2014/main" val="3228191423"/>
                  </a:ext>
                </a:extLst>
              </a:tr>
            </a:tbl>
          </a:graphicData>
        </a:graphic>
      </p:graphicFrame>
    </p:spTree>
    <p:extLst>
      <p:ext uri="{BB962C8B-B14F-4D97-AF65-F5344CB8AC3E}">
        <p14:creationId xmlns:p14="http://schemas.microsoft.com/office/powerpoint/2010/main" val="36747879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813D9-6535-2267-48A4-7BB02AE0AFE7}"/>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609721BC-7CF7-A8B9-499A-C85D54D90DA3}"/>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2" name="Textfeld 21">
            <a:extLst>
              <a:ext uri="{FF2B5EF4-FFF2-40B4-BE49-F238E27FC236}">
                <a16:creationId xmlns:a16="http://schemas.microsoft.com/office/drawing/2014/main" id="{8055C145-AB9D-49AA-4212-309C907F3550}"/>
              </a:ext>
            </a:extLst>
          </p:cNvPr>
          <p:cNvSpPr txBox="1"/>
          <p:nvPr/>
        </p:nvSpPr>
        <p:spPr>
          <a:xfrm>
            <a:off x="475298" y="7899295"/>
            <a:ext cx="1102657" cy="1200329"/>
          </a:xfrm>
          <a:prstGeom prst="rect">
            <a:avLst/>
          </a:prstGeom>
          <a:noFill/>
        </p:spPr>
        <p:txBody>
          <a:bodyPr wrap="square" rtlCol="0">
            <a:spAutoFit/>
          </a:bodyPr>
          <a:lstStyle/>
          <a:p>
            <a:r>
              <a:rPr lang="en-US" sz="800" b="1" dirty="0">
                <a:solidFill>
                  <a:schemeClr val="bg1">
                    <a:lumMod val="95000"/>
                  </a:schemeClr>
                </a:solidFill>
              </a:rPr>
              <a:t>Gold Finish</a:t>
            </a:r>
          </a:p>
          <a:p>
            <a:r>
              <a:rPr lang="en-US" sz="800" dirty="0">
                <a:solidFill>
                  <a:schemeClr val="bg1">
                    <a:lumMod val="95000"/>
                  </a:schemeClr>
                </a:solidFill>
              </a:rPr>
              <a:t>Electroplated with genuine gold and available in three exclusive finishes: </a:t>
            </a:r>
            <a:r>
              <a:rPr lang="en-US" sz="800" b="1" dirty="0">
                <a:solidFill>
                  <a:schemeClr val="bg1">
                    <a:lumMod val="95000"/>
                  </a:schemeClr>
                </a:solidFill>
              </a:rPr>
              <a:t>White Gold, Rose Gold,</a:t>
            </a:r>
            <a:r>
              <a:rPr lang="en-US" sz="800" dirty="0">
                <a:solidFill>
                  <a:schemeClr val="bg1">
                    <a:lumMod val="95000"/>
                  </a:schemeClr>
                </a:solidFill>
              </a:rPr>
              <a:t> or </a:t>
            </a:r>
            <a:r>
              <a:rPr lang="en-US" sz="800" b="1" dirty="0">
                <a:solidFill>
                  <a:schemeClr val="bg1">
                    <a:lumMod val="95000"/>
                  </a:schemeClr>
                </a:solidFill>
              </a:rPr>
              <a:t>Yellow Gold</a:t>
            </a:r>
            <a:r>
              <a:rPr lang="en-US" sz="800" dirty="0">
                <a:solidFill>
                  <a:schemeClr val="bg1">
                    <a:lumMod val="95000"/>
                  </a:schemeClr>
                </a:solidFill>
              </a:rPr>
              <a:t> for an even more refined appearance</a:t>
            </a:r>
            <a:r>
              <a:rPr lang="en-US" sz="800" dirty="0"/>
              <a:t>.</a:t>
            </a:r>
          </a:p>
        </p:txBody>
      </p:sp>
      <p:sp>
        <p:nvSpPr>
          <p:cNvPr id="25" name="Textfeld 24">
            <a:extLst>
              <a:ext uri="{FF2B5EF4-FFF2-40B4-BE49-F238E27FC236}">
                <a16:creationId xmlns:a16="http://schemas.microsoft.com/office/drawing/2014/main" id="{75CFE676-CF28-FF30-DD70-E81390AC01C6}"/>
              </a:ext>
            </a:extLst>
          </p:cNvPr>
          <p:cNvSpPr txBox="1"/>
          <p:nvPr/>
        </p:nvSpPr>
        <p:spPr>
          <a:xfrm>
            <a:off x="1618684" y="7899295"/>
            <a:ext cx="1102657" cy="1323439"/>
          </a:xfrm>
          <a:prstGeom prst="rect">
            <a:avLst/>
          </a:prstGeom>
          <a:noFill/>
        </p:spPr>
        <p:txBody>
          <a:bodyPr wrap="square" rtlCol="0">
            <a:spAutoFit/>
          </a:bodyPr>
          <a:lstStyle/>
          <a:p>
            <a:r>
              <a:rPr lang="en-US" sz="800" b="1" dirty="0">
                <a:solidFill>
                  <a:schemeClr val="bg1">
                    <a:lumMod val="95000"/>
                  </a:schemeClr>
                </a:solidFill>
              </a:rPr>
              <a:t>Scale</a:t>
            </a:r>
          </a:p>
          <a:p>
            <a:r>
              <a:rPr lang="en-US" sz="800" dirty="0">
                <a:solidFill>
                  <a:schemeClr val="bg1">
                    <a:lumMod val="95000"/>
                  </a:schemeClr>
                </a:solidFill>
              </a:rPr>
              <a:t>A finely crafted scale for precise time reading, subtly integrated and finished with a genuine gold rear-glass decoration matching the case finish.</a:t>
            </a:r>
          </a:p>
        </p:txBody>
      </p:sp>
      <p:sp>
        <p:nvSpPr>
          <p:cNvPr id="26" name="Textfeld 25">
            <a:extLst>
              <a:ext uri="{FF2B5EF4-FFF2-40B4-BE49-F238E27FC236}">
                <a16:creationId xmlns:a16="http://schemas.microsoft.com/office/drawing/2014/main" id="{5ADE40D9-3AA7-1407-0BB7-44E738134141}"/>
              </a:ext>
            </a:extLst>
          </p:cNvPr>
          <p:cNvSpPr txBox="1"/>
          <p:nvPr/>
        </p:nvSpPr>
        <p:spPr>
          <a:xfrm>
            <a:off x="2762069" y="7899295"/>
            <a:ext cx="1102657" cy="1200329"/>
          </a:xfrm>
          <a:prstGeom prst="rect">
            <a:avLst/>
          </a:prstGeom>
          <a:noFill/>
        </p:spPr>
        <p:txBody>
          <a:bodyPr wrap="square" rtlCol="0">
            <a:spAutoFit/>
          </a:bodyPr>
          <a:lstStyle/>
          <a:p>
            <a:r>
              <a:rPr lang="en-US" sz="800" b="1" dirty="0">
                <a:solidFill>
                  <a:schemeClr val="bg1">
                    <a:lumMod val="95000"/>
                  </a:schemeClr>
                </a:solidFill>
              </a:rPr>
              <a:t>Spinner Setting</a:t>
            </a:r>
          </a:p>
          <a:p>
            <a:r>
              <a:rPr lang="en-US" sz="800" dirty="0">
                <a:solidFill>
                  <a:schemeClr val="bg1">
                    <a:lumMod val="95000"/>
                  </a:schemeClr>
                </a:solidFill>
              </a:rPr>
              <a:t>The Spinner frame is set with </a:t>
            </a:r>
            <a:r>
              <a:rPr lang="en-US" sz="800" b="1" dirty="0">
                <a:solidFill>
                  <a:schemeClr val="bg1">
                    <a:lumMod val="95000"/>
                  </a:schemeClr>
                </a:solidFill>
              </a:rPr>
              <a:t>90 white tapered baguette-cut zirconia stones</a:t>
            </a:r>
            <a:r>
              <a:rPr lang="en-US" sz="800" dirty="0">
                <a:solidFill>
                  <a:schemeClr val="bg1">
                    <a:lumMod val="95000"/>
                  </a:schemeClr>
                </a:solidFill>
              </a:rPr>
              <a:t>, adding striking brilliance and a distinctly luxurious appearance.</a:t>
            </a:r>
          </a:p>
        </p:txBody>
      </p:sp>
      <p:sp>
        <p:nvSpPr>
          <p:cNvPr id="27" name="Textfeld 26">
            <a:extLst>
              <a:ext uri="{FF2B5EF4-FFF2-40B4-BE49-F238E27FC236}">
                <a16:creationId xmlns:a16="http://schemas.microsoft.com/office/drawing/2014/main" id="{2522D989-3580-D28B-0FF0-45517E9B0953}"/>
              </a:ext>
            </a:extLst>
          </p:cNvPr>
          <p:cNvSpPr txBox="1"/>
          <p:nvPr/>
        </p:nvSpPr>
        <p:spPr>
          <a:xfrm>
            <a:off x="3914419" y="7894474"/>
            <a:ext cx="1102657" cy="1077218"/>
          </a:xfrm>
          <a:prstGeom prst="rect">
            <a:avLst/>
          </a:prstGeom>
          <a:noFill/>
        </p:spPr>
        <p:txBody>
          <a:bodyPr wrap="square" rtlCol="0">
            <a:spAutoFit/>
          </a:bodyPr>
          <a:lstStyle/>
          <a:p>
            <a:r>
              <a:rPr lang="en-US" sz="800" b="1" dirty="0">
                <a:solidFill>
                  <a:schemeClr val="bg1">
                    <a:lumMod val="95000"/>
                  </a:schemeClr>
                </a:solidFill>
              </a:rPr>
              <a:t>Bezel Setting</a:t>
            </a:r>
          </a:p>
          <a:p>
            <a:r>
              <a:rPr lang="en-US" sz="800" dirty="0">
                <a:solidFill>
                  <a:schemeClr val="bg1">
                    <a:lumMod val="95000"/>
                  </a:schemeClr>
                </a:solidFill>
              </a:rPr>
              <a:t>The bezel is set with </a:t>
            </a:r>
            <a:r>
              <a:rPr lang="en-US" sz="800" b="1" dirty="0">
                <a:solidFill>
                  <a:schemeClr val="bg1">
                    <a:lumMod val="95000"/>
                  </a:schemeClr>
                </a:solidFill>
              </a:rPr>
              <a:t>180 white tapered baguette-cut zirconia stones</a:t>
            </a:r>
            <a:r>
              <a:rPr lang="en-US" sz="800" dirty="0">
                <a:solidFill>
                  <a:schemeClr val="bg1">
                    <a:lumMod val="95000"/>
                  </a:schemeClr>
                </a:solidFill>
              </a:rPr>
              <a:t>, creating refined brilliance and captivating light reflections.</a:t>
            </a:r>
          </a:p>
        </p:txBody>
      </p:sp>
      <p:sp>
        <p:nvSpPr>
          <p:cNvPr id="28" name="Textfeld 27">
            <a:extLst>
              <a:ext uri="{FF2B5EF4-FFF2-40B4-BE49-F238E27FC236}">
                <a16:creationId xmlns:a16="http://schemas.microsoft.com/office/drawing/2014/main" id="{258DB5A4-9A4F-878C-A0E0-4813016AE607}"/>
              </a:ext>
            </a:extLst>
          </p:cNvPr>
          <p:cNvSpPr txBox="1"/>
          <p:nvPr/>
        </p:nvSpPr>
        <p:spPr>
          <a:xfrm>
            <a:off x="5057805" y="7894474"/>
            <a:ext cx="1102657" cy="1077218"/>
          </a:xfrm>
          <a:prstGeom prst="rect">
            <a:avLst/>
          </a:prstGeom>
          <a:noFill/>
        </p:spPr>
        <p:txBody>
          <a:bodyPr wrap="square" rtlCol="0">
            <a:spAutoFit/>
          </a:bodyPr>
          <a:lstStyle/>
          <a:p>
            <a:r>
              <a:rPr lang="en-US" sz="800" b="1" dirty="0">
                <a:solidFill>
                  <a:schemeClr val="bg1">
                    <a:lumMod val="95000"/>
                  </a:schemeClr>
                </a:solidFill>
              </a:rPr>
              <a:t>Case Back</a:t>
            </a:r>
          </a:p>
          <a:p>
            <a:r>
              <a:rPr lang="en-US" sz="800" dirty="0">
                <a:solidFill>
                  <a:schemeClr val="bg1">
                    <a:lumMod val="95000"/>
                  </a:schemeClr>
                </a:solidFill>
              </a:rPr>
              <a:t>Finished in the same color as the case for a perfectly harmonious appearance and a consistent design down to the finest detail.</a:t>
            </a:r>
          </a:p>
        </p:txBody>
      </p:sp>
      <p:sp>
        <p:nvSpPr>
          <p:cNvPr id="9" name="Textfeld 8">
            <a:extLst>
              <a:ext uri="{FF2B5EF4-FFF2-40B4-BE49-F238E27FC236}">
                <a16:creationId xmlns:a16="http://schemas.microsoft.com/office/drawing/2014/main" id="{A512808A-67F2-4A40-C276-57AA70C1AA9A}"/>
              </a:ext>
            </a:extLst>
          </p:cNvPr>
          <p:cNvSpPr txBox="1"/>
          <p:nvPr/>
        </p:nvSpPr>
        <p:spPr>
          <a:xfrm>
            <a:off x="453978" y="4152048"/>
            <a:ext cx="1102657" cy="1077218"/>
          </a:xfrm>
          <a:prstGeom prst="rect">
            <a:avLst/>
          </a:prstGeom>
          <a:noFill/>
        </p:spPr>
        <p:txBody>
          <a:bodyPr wrap="square" rtlCol="0">
            <a:spAutoFit/>
          </a:bodyPr>
          <a:lstStyle/>
          <a:p>
            <a:r>
              <a:rPr lang="en-US" sz="800" b="1" dirty="0">
                <a:solidFill>
                  <a:schemeClr val="bg1">
                    <a:lumMod val="95000"/>
                  </a:schemeClr>
                </a:solidFill>
              </a:rPr>
              <a:t>Ambient Light</a:t>
            </a:r>
          </a:p>
          <a:p>
            <a:r>
              <a:rPr lang="en-US" sz="800" dirty="0">
                <a:solidFill>
                  <a:schemeClr val="bg1">
                    <a:lumMod val="95000"/>
                  </a:schemeClr>
                </a:solidFill>
              </a:rPr>
              <a:t>360° RGB ambient lighting, fully configurable via the app for personalized colors and atmospheric lighting effects.</a:t>
            </a:r>
          </a:p>
        </p:txBody>
      </p:sp>
      <p:sp>
        <p:nvSpPr>
          <p:cNvPr id="10" name="Textfeld 9">
            <a:extLst>
              <a:ext uri="{FF2B5EF4-FFF2-40B4-BE49-F238E27FC236}">
                <a16:creationId xmlns:a16="http://schemas.microsoft.com/office/drawing/2014/main" id="{7F32F495-F68B-DA52-81E5-621C2ECE3FB2}"/>
              </a:ext>
            </a:extLst>
          </p:cNvPr>
          <p:cNvSpPr txBox="1"/>
          <p:nvPr/>
        </p:nvSpPr>
        <p:spPr>
          <a:xfrm>
            <a:off x="1579434" y="4152048"/>
            <a:ext cx="1102657" cy="830997"/>
          </a:xfrm>
          <a:prstGeom prst="rect">
            <a:avLst/>
          </a:prstGeom>
          <a:noFill/>
        </p:spPr>
        <p:txBody>
          <a:bodyPr wrap="square" rtlCol="0">
            <a:spAutoFit/>
          </a:bodyPr>
          <a:lstStyle/>
          <a:p>
            <a:r>
              <a:rPr lang="en-US" sz="800" b="1" dirty="0">
                <a:solidFill>
                  <a:schemeClr val="bg1">
                    <a:lumMod val="95000"/>
                  </a:schemeClr>
                </a:solidFill>
              </a:rPr>
              <a:t>Mood Light</a:t>
            </a:r>
          </a:p>
          <a:p>
            <a:r>
              <a:rPr lang="en-US" sz="800" dirty="0">
                <a:solidFill>
                  <a:schemeClr val="bg1">
                    <a:lumMod val="95000"/>
                  </a:schemeClr>
                </a:solidFill>
              </a:rPr>
              <a:t>Pre-configured lighting scenarios, accessible via the app and perfectly tailored to different moods.</a:t>
            </a:r>
          </a:p>
        </p:txBody>
      </p:sp>
      <p:sp>
        <p:nvSpPr>
          <p:cNvPr id="11" name="Textfeld 10">
            <a:extLst>
              <a:ext uri="{FF2B5EF4-FFF2-40B4-BE49-F238E27FC236}">
                <a16:creationId xmlns:a16="http://schemas.microsoft.com/office/drawing/2014/main" id="{DE48823B-5D4D-C97A-4AB1-026266885D73}"/>
              </a:ext>
            </a:extLst>
          </p:cNvPr>
          <p:cNvSpPr txBox="1"/>
          <p:nvPr/>
        </p:nvSpPr>
        <p:spPr>
          <a:xfrm>
            <a:off x="2713854" y="4152048"/>
            <a:ext cx="1102657" cy="1077218"/>
          </a:xfrm>
          <a:prstGeom prst="rect">
            <a:avLst/>
          </a:prstGeom>
          <a:noFill/>
        </p:spPr>
        <p:txBody>
          <a:bodyPr wrap="square" rtlCol="0">
            <a:spAutoFit/>
          </a:bodyPr>
          <a:lstStyle/>
          <a:p>
            <a:r>
              <a:rPr lang="en-US" sz="800" b="1" dirty="0">
                <a:solidFill>
                  <a:schemeClr val="bg1">
                    <a:lumMod val="95000"/>
                  </a:schemeClr>
                </a:solidFill>
              </a:rPr>
              <a:t>Center Light</a:t>
            </a:r>
          </a:p>
          <a:p>
            <a:r>
              <a:rPr lang="en-US" sz="800" dirty="0">
                <a:solidFill>
                  <a:schemeClr val="bg1">
                    <a:lumMod val="95000"/>
                  </a:schemeClr>
                </a:solidFill>
              </a:rPr>
              <a:t>An illuminated </a:t>
            </a:r>
            <a:r>
              <a:rPr lang="en-US" sz="800" b="1" dirty="0">
                <a:solidFill>
                  <a:schemeClr val="bg1">
                    <a:lumMod val="95000"/>
                  </a:schemeClr>
                </a:solidFill>
              </a:rPr>
              <a:t>CENTENARIO</a:t>
            </a:r>
            <a:r>
              <a:rPr lang="en-US" sz="800" dirty="0">
                <a:solidFill>
                  <a:schemeClr val="bg1">
                    <a:lumMod val="95000"/>
                  </a:schemeClr>
                </a:solidFill>
              </a:rPr>
              <a:t> logo at the center, defining the heart of the timepiece and creating a distinctive visual highlight.</a:t>
            </a:r>
          </a:p>
        </p:txBody>
      </p:sp>
      <p:sp>
        <p:nvSpPr>
          <p:cNvPr id="13" name="Textfeld 12">
            <a:extLst>
              <a:ext uri="{FF2B5EF4-FFF2-40B4-BE49-F238E27FC236}">
                <a16:creationId xmlns:a16="http://schemas.microsoft.com/office/drawing/2014/main" id="{1366E1AA-CE86-E074-DF47-87B6AEFC0E33}"/>
              </a:ext>
            </a:extLst>
          </p:cNvPr>
          <p:cNvSpPr txBox="1"/>
          <p:nvPr/>
        </p:nvSpPr>
        <p:spPr>
          <a:xfrm>
            <a:off x="3866204" y="4147227"/>
            <a:ext cx="1102657" cy="1077218"/>
          </a:xfrm>
          <a:prstGeom prst="rect">
            <a:avLst/>
          </a:prstGeom>
          <a:noFill/>
        </p:spPr>
        <p:txBody>
          <a:bodyPr wrap="square" rtlCol="0">
            <a:spAutoFit/>
          </a:bodyPr>
          <a:lstStyle/>
          <a:p>
            <a:r>
              <a:rPr lang="en-US" sz="800" b="1" dirty="0">
                <a:solidFill>
                  <a:schemeClr val="bg1">
                    <a:lumMod val="95000"/>
                  </a:schemeClr>
                </a:solidFill>
              </a:rPr>
              <a:t>Charm Light</a:t>
            </a:r>
          </a:p>
          <a:p>
            <a:r>
              <a:rPr lang="en-US" sz="800" dirty="0">
                <a:solidFill>
                  <a:schemeClr val="bg1">
                    <a:lumMod val="95000"/>
                  </a:schemeClr>
                </a:solidFill>
              </a:rPr>
              <a:t>Inductively illuminated hour and minute display elements create a subtle interplay of light and reflections across the dial.</a:t>
            </a:r>
          </a:p>
        </p:txBody>
      </p:sp>
      <p:sp>
        <p:nvSpPr>
          <p:cNvPr id="15" name="Textfeld 14">
            <a:extLst>
              <a:ext uri="{FF2B5EF4-FFF2-40B4-BE49-F238E27FC236}">
                <a16:creationId xmlns:a16="http://schemas.microsoft.com/office/drawing/2014/main" id="{D71C7225-1260-A652-29C1-2B68CB70B29A}"/>
              </a:ext>
            </a:extLst>
          </p:cNvPr>
          <p:cNvSpPr txBox="1"/>
          <p:nvPr/>
        </p:nvSpPr>
        <p:spPr>
          <a:xfrm>
            <a:off x="5018555" y="4147227"/>
            <a:ext cx="1102657" cy="954107"/>
          </a:xfrm>
          <a:prstGeom prst="rect">
            <a:avLst/>
          </a:prstGeom>
          <a:noFill/>
        </p:spPr>
        <p:txBody>
          <a:bodyPr wrap="square" rtlCol="0">
            <a:spAutoFit/>
          </a:bodyPr>
          <a:lstStyle/>
          <a:p>
            <a:r>
              <a:rPr lang="en-US" sz="800" b="1" dirty="0">
                <a:solidFill>
                  <a:schemeClr val="bg1">
                    <a:lumMod val="95000"/>
                  </a:schemeClr>
                </a:solidFill>
              </a:rPr>
              <a:t>Readability</a:t>
            </a:r>
          </a:p>
          <a:p>
            <a:r>
              <a:rPr lang="en-US" sz="800" dirty="0">
                <a:solidFill>
                  <a:schemeClr val="bg1">
                    <a:lumMod val="95000"/>
                  </a:schemeClr>
                </a:solidFill>
              </a:rPr>
              <a:t>Stylized illumination of the hour, minute, and center ensures clear orientation and precise time reading in the dark.</a:t>
            </a:r>
          </a:p>
        </p:txBody>
      </p:sp>
      <p:sp>
        <p:nvSpPr>
          <p:cNvPr id="17" name="Textfeld 16">
            <a:extLst>
              <a:ext uri="{FF2B5EF4-FFF2-40B4-BE49-F238E27FC236}">
                <a16:creationId xmlns:a16="http://schemas.microsoft.com/office/drawing/2014/main" id="{3FE3529A-CC57-D4B4-2D24-D56192351540}"/>
              </a:ext>
            </a:extLst>
          </p:cNvPr>
          <p:cNvSpPr txBox="1"/>
          <p:nvPr/>
        </p:nvSpPr>
        <p:spPr>
          <a:xfrm>
            <a:off x="480937" y="5659296"/>
            <a:ext cx="3433482" cy="230832"/>
          </a:xfrm>
          <a:prstGeom prst="rect">
            <a:avLst/>
          </a:prstGeom>
          <a:noFill/>
        </p:spPr>
        <p:txBody>
          <a:bodyPr wrap="square">
            <a:spAutoFit/>
          </a:bodyPr>
          <a:lstStyle/>
          <a:p>
            <a:pPr lvl="0" defTabSz="685800">
              <a:defRPr/>
            </a:pPr>
            <a:r>
              <a:rPr lang="de-DE" sz="900" dirty="0">
                <a:solidFill>
                  <a:schemeClr val="bg1">
                    <a:lumMod val="95000"/>
                  </a:schemeClr>
                </a:solidFill>
              </a:rPr>
              <a:t>Premium Options</a:t>
            </a:r>
            <a:endParaRPr lang="de-DE" sz="900" b="1" dirty="0">
              <a:solidFill>
                <a:schemeClr val="bg1">
                  <a:lumMod val="95000"/>
                </a:schemeClr>
              </a:solidFill>
              <a:latin typeface="Montserrat" pitchFamily="2" charset="0"/>
            </a:endParaRPr>
          </a:p>
        </p:txBody>
      </p:sp>
      <p:sp>
        <p:nvSpPr>
          <p:cNvPr id="18" name="Textfeld 17">
            <a:extLst>
              <a:ext uri="{FF2B5EF4-FFF2-40B4-BE49-F238E27FC236}">
                <a16:creationId xmlns:a16="http://schemas.microsoft.com/office/drawing/2014/main" id="{92C1D55F-25E1-E54C-0331-7B1578C8711C}"/>
              </a:ext>
            </a:extLst>
          </p:cNvPr>
          <p:cNvSpPr txBox="1"/>
          <p:nvPr/>
        </p:nvSpPr>
        <p:spPr>
          <a:xfrm>
            <a:off x="480873" y="1920175"/>
            <a:ext cx="3433482" cy="230832"/>
          </a:xfrm>
          <a:prstGeom prst="rect">
            <a:avLst/>
          </a:prstGeom>
          <a:noFill/>
        </p:spPr>
        <p:txBody>
          <a:bodyPr wrap="square">
            <a:spAutoFit/>
          </a:bodyPr>
          <a:lstStyle/>
          <a:p>
            <a:pPr lvl="0" defTabSz="685800">
              <a:defRPr/>
            </a:pPr>
            <a:r>
              <a:rPr lang="de-DE" sz="900" dirty="0">
                <a:solidFill>
                  <a:schemeClr val="bg1">
                    <a:lumMod val="95000"/>
                  </a:schemeClr>
                </a:solidFill>
              </a:rPr>
              <a:t>Night Design – Standard Equipment</a:t>
            </a:r>
            <a:endParaRPr lang="de-DE" sz="900" b="1" dirty="0">
              <a:solidFill>
                <a:schemeClr val="bg1">
                  <a:lumMod val="95000"/>
                </a:schemeClr>
              </a:solidFill>
              <a:latin typeface="Montserrat" pitchFamily="2" charset="0"/>
            </a:endParaRPr>
          </a:p>
        </p:txBody>
      </p:sp>
      <p:pic>
        <p:nvPicPr>
          <p:cNvPr id="56" name="Grafik 55">
            <a:extLst>
              <a:ext uri="{FF2B5EF4-FFF2-40B4-BE49-F238E27FC236}">
                <a16:creationId xmlns:a16="http://schemas.microsoft.com/office/drawing/2014/main" id="{C99C022E-59D3-F036-57D2-D13449EA5DAE}"/>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726142" y="349358"/>
            <a:ext cx="1899780" cy="514674"/>
          </a:xfrm>
          <a:prstGeom prst="rect">
            <a:avLst/>
          </a:prstGeom>
        </p:spPr>
      </p:pic>
      <p:sp>
        <p:nvSpPr>
          <p:cNvPr id="57" name="Textfeld 56">
            <a:extLst>
              <a:ext uri="{FF2B5EF4-FFF2-40B4-BE49-F238E27FC236}">
                <a16:creationId xmlns:a16="http://schemas.microsoft.com/office/drawing/2014/main" id="{0AD2825C-07C5-1F59-2A99-F5B6A500701F}"/>
              </a:ext>
            </a:extLst>
          </p:cNvPr>
          <p:cNvSpPr txBox="1"/>
          <p:nvPr/>
        </p:nvSpPr>
        <p:spPr>
          <a:xfrm>
            <a:off x="392269" y="975368"/>
            <a:ext cx="2585454" cy="523220"/>
          </a:xfrm>
          <a:prstGeom prst="rect">
            <a:avLst/>
          </a:prstGeom>
          <a:noFill/>
        </p:spPr>
        <p:txBody>
          <a:bodyPr wrap="square" rtlCol="0">
            <a:spAutoFit/>
          </a:bodyPr>
          <a:lstStyle/>
          <a:p>
            <a:pPr algn="ctr"/>
            <a:r>
              <a:rPr lang="de-DE" dirty="0">
                <a:solidFill>
                  <a:schemeClr val="bg1">
                    <a:lumMod val="95000"/>
                  </a:schemeClr>
                </a:solidFill>
                <a:latin typeface="Montserrat" pitchFamily="2" charset="0"/>
              </a:rPr>
              <a:t>SPECIFICATIONS</a:t>
            </a:r>
          </a:p>
          <a:p>
            <a:pPr algn="ctr"/>
            <a:r>
              <a:rPr lang="de-DE" sz="1000" dirty="0">
                <a:solidFill>
                  <a:schemeClr val="bg1">
                    <a:lumMod val="95000"/>
                  </a:schemeClr>
                </a:solidFill>
                <a:latin typeface="Montserrat" pitchFamily="2" charset="0"/>
              </a:rPr>
              <a:t>SELECT - LINE</a:t>
            </a:r>
          </a:p>
        </p:txBody>
      </p:sp>
      <p:pic>
        <p:nvPicPr>
          <p:cNvPr id="60" name="Grafik 59">
            <a:extLst>
              <a:ext uri="{FF2B5EF4-FFF2-40B4-BE49-F238E27FC236}">
                <a16:creationId xmlns:a16="http://schemas.microsoft.com/office/drawing/2014/main" id="{B6D4CB32-1C3C-5FAB-C8FC-A6DE423CCAAB}"/>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534831" y="2205292"/>
            <a:ext cx="1115797" cy="1859661"/>
          </a:xfrm>
          <a:prstGeom prst="rect">
            <a:avLst/>
          </a:prstGeom>
        </p:spPr>
      </p:pic>
      <p:pic>
        <p:nvPicPr>
          <p:cNvPr id="62" name="Grafik 61">
            <a:extLst>
              <a:ext uri="{FF2B5EF4-FFF2-40B4-BE49-F238E27FC236}">
                <a16:creationId xmlns:a16="http://schemas.microsoft.com/office/drawing/2014/main" id="{4BAD8181-6E4E-DAD9-4636-9D7B8043254A}"/>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1680363" y="2205292"/>
            <a:ext cx="1115797" cy="1859661"/>
          </a:xfrm>
          <a:prstGeom prst="rect">
            <a:avLst/>
          </a:prstGeom>
        </p:spPr>
      </p:pic>
      <p:pic>
        <p:nvPicPr>
          <p:cNvPr id="64" name="Grafik 63">
            <a:extLst>
              <a:ext uri="{FF2B5EF4-FFF2-40B4-BE49-F238E27FC236}">
                <a16:creationId xmlns:a16="http://schemas.microsoft.com/office/drawing/2014/main" id="{8B4C23C9-3196-EB15-C924-AAB077938EF2}"/>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2825895" y="2205292"/>
            <a:ext cx="1115797" cy="1859661"/>
          </a:xfrm>
          <a:prstGeom prst="rect">
            <a:avLst/>
          </a:prstGeom>
        </p:spPr>
      </p:pic>
      <p:pic>
        <p:nvPicPr>
          <p:cNvPr id="66" name="Grafik 65">
            <a:extLst>
              <a:ext uri="{FF2B5EF4-FFF2-40B4-BE49-F238E27FC236}">
                <a16:creationId xmlns:a16="http://schemas.microsoft.com/office/drawing/2014/main" id="{62750364-D8B2-F215-2B39-6F2D870D0F88}"/>
              </a:ext>
            </a:extLst>
          </p:cNvPr>
          <p:cNvPicPr>
            <a:picLocks noChangeAspect="1"/>
          </p:cNvPicPr>
          <p:nvPr/>
        </p:nvPicPr>
        <p:blipFill>
          <a:blip r:embed="rId10">
            <a:extLst>
              <a:ext uri="{BEBA8EAE-BF5A-486C-A8C5-ECC9F3942E4B}">
                <a14:imgProps xmlns:a14="http://schemas.microsoft.com/office/drawing/2010/main">
                  <a14:imgLayer r:embed="rId11">
                    <a14:imgEffect>
                      <a14:brightnessContrast bright="20000"/>
                    </a14:imgEffect>
                  </a14:imgLayer>
                </a14:imgProps>
              </a:ext>
              <a:ext uri="{28A0092B-C50C-407E-A947-70E740481C1C}">
                <a14:useLocalDpi xmlns:a14="http://schemas.microsoft.com/office/drawing/2010/main" val="0"/>
              </a:ext>
            </a:extLst>
          </a:blip>
          <a:stretch>
            <a:fillRect/>
          </a:stretch>
        </p:blipFill>
        <p:spPr>
          <a:xfrm>
            <a:off x="5116958" y="2205292"/>
            <a:ext cx="1115797" cy="1859661"/>
          </a:xfrm>
          <a:prstGeom prst="rect">
            <a:avLst/>
          </a:prstGeom>
        </p:spPr>
      </p:pic>
      <p:pic>
        <p:nvPicPr>
          <p:cNvPr id="68" name="Grafik 67">
            <a:extLst>
              <a:ext uri="{FF2B5EF4-FFF2-40B4-BE49-F238E27FC236}">
                <a16:creationId xmlns:a16="http://schemas.microsoft.com/office/drawing/2014/main" id="{2950AF5D-060C-4011-A278-E14DB3438F3D}"/>
              </a:ext>
            </a:extLst>
          </p:cNvPr>
          <p:cNvPicPr>
            <a:picLocks noChangeAspect="1"/>
          </p:cNvPicPr>
          <p:nvPr/>
        </p:nvPicPr>
        <p:blipFill>
          <a:blip r:embed="rId12">
            <a:extLst>
              <a:ext uri="{BEBA8EAE-BF5A-486C-A8C5-ECC9F3942E4B}">
                <a14:imgProps xmlns:a14="http://schemas.microsoft.com/office/drawing/2010/main">
                  <a14:imgLayer r:embed="rId1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3971427" y="2205292"/>
            <a:ext cx="1115797" cy="1859661"/>
          </a:xfrm>
          <a:prstGeom prst="rect">
            <a:avLst/>
          </a:prstGeom>
        </p:spPr>
      </p:pic>
      <p:pic>
        <p:nvPicPr>
          <p:cNvPr id="70" name="Grafik 69">
            <a:extLst>
              <a:ext uri="{FF2B5EF4-FFF2-40B4-BE49-F238E27FC236}">
                <a16:creationId xmlns:a16="http://schemas.microsoft.com/office/drawing/2014/main" id="{FD07C05F-182F-2532-9C5A-C7D7698E70BF}"/>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128136" y="5925988"/>
            <a:ext cx="1115795" cy="1859659"/>
          </a:xfrm>
          <a:prstGeom prst="rect">
            <a:avLst/>
          </a:prstGeom>
        </p:spPr>
      </p:pic>
      <p:pic>
        <p:nvPicPr>
          <p:cNvPr id="72" name="Grafik 71">
            <a:extLst>
              <a:ext uri="{FF2B5EF4-FFF2-40B4-BE49-F238E27FC236}">
                <a16:creationId xmlns:a16="http://schemas.microsoft.com/office/drawing/2014/main" id="{699B7371-A295-6515-9914-33FA469B055D}"/>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835222" y="5925988"/>
            <a:ext cx="1115795" cy="1859659"/>
          </a:xfrm>
          <a:prstGeom prst="rect">
            <a:avLst/>
          </a:prstGeom>
        </p:spPr>
      </p:pic>
      <p:pic>
        <p:nvPicPr>
          <p:cNvPr id="74" name="Grafik 73">
            <a:extLst>
              <a:ext uri="{FF2B5EF4-FFF2-40B4-BE49-F238E27FC236}">
                <a16:creationId xmlns:a16="http://schemas.microsoft.com/office/drawing/2014/main" id="{BB387533-A523-F080-5DDF-91548620CD8A}"/>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51272" y="5925988"/>
            <a:ext cx="1115795" cy="1859659"/>
          </a:xfrm>
          <a:prstGeom prst="rect">
            <a:avLst/>
          </a:prstGeom>
        </p:spPr>
      </p:pic>
      <p:pic>
        <p:nvPicPr>
          <p:cNvPr id="76" name="Grafik 75">
            <a:extLst>
              <a:ext uri="{FF2B5EF4-FFF2-40B4-BE49-F238E27FC236}">
                <a16:creationId xmlns:a16="http://schemas.microsoft.com/office/drawing/2014/main" id="{7D238D7B-A689-1479-8971-8841E1CC15E9}"/>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977197" y="5925988"/>
            <a:ext cx="1115795" cy="1859659"/>
          </a:xfrm>
          <a:prstGeom prst="rect">
            <a:avLst/>
          </a:prstGeom>
        </p:spPr>
      </p:pic>
      <p:pic>
        <p:nvPicPr>
          <p:cNvPr id="78" name="Grafik 77">
            <a:extLst>
              <a:ext uri="{FF2B5EF4-FFF2-40B4-BE49-F238E27FC236}">
                <a16:creationId xmlns:a16="http://schemas.microsoft.com/office/drawing/2014/main" id="{763DB78B-F8A5-4CFA-2739-F237847C09E5}"/>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693247" y="5925988"/>
            <a:ext cx="1115795" cy="1859659"/>
          </a:xfrm>
          <a:prstGeom prst="rect">
            <a:avLst/>
          </a:prstGeom>
        </p:spPr>
      </p:pic>
      <p:sp>
        <p:nvSpPr>
          <p:cNvPr id="2" name="Textfeld 1">
            <a:extLst>
              <a:ext uri="{FF2B5EF4-FFF2-40B4-BE49-F238E27FC236}">
                <a16:creationId xmlns:a16="http://schemas.microsoft.com/office/drawing/2014/main" id="{C600F740-27B6-DA5F-545F-907D0CA22BA6}"/>
              </a:ext>
            </a:extLst>
          </p:cNvPr>
          <p:cNvSpPr txBox="1"/>
          <p:nvPr/>
        </p:nvSpPr>
        <p:spPr>
          <a:xfrm>
            <a:off x="2771805" y="998790"/>
            <a:ext cx="3433482" cy="584775"/>
          </a:xfrm>
          <a:prstGeom prst="rect">
            <a:avLst/>
          </a:prstGeom>
          <a:noFill/>
        </p:spPr>
        <p:txBody>
          <a:bodyPr wrap="square">
            <a:spAutoFit/>
          </a:bodyPr>
          <a:lstStyle/>
          <a:p>
            <a:r>
              <a:rPr lang="en-US" sz="800" dirty="0">
                <a:solidFill>
                  <a:schemeClr val="bg1">
                    <a:lumMod val="95000"/>
                  </a:schemeClr>
                </a:solidFill>
              </a:rPr>
              <a:t>The specifications and features shown are provided for general product information only. Specifications and equipment may vary depending on the product line and configuration. For further information, please visit our website.</a:t>
            </a:r>
          </a:p>
        </p:txBody>
      </p:sp>
    </p:spTree>
    <p:extLst>
      <p:ext uri="{BB962C8B-B14F-4D97-AF65-F5344CB8AC3E}">
        <p14:creationId xmlns:p14="http://schemas.microsoft.com/office/powerpoint/2010/main" val="2433010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21CE-9282-C468-C10E-FE10BBE8E8F4}"/>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BAE4B759-619C-9AFB-5F0D-35DA67B91B97}"/>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5" name="Grafik 4">
            <a:extLst>
              <a:ext uri="{FF2B5EF4-FFF2-40B4-BE49-F238E27FC236}">
                <a16:creationId xmlns:a16="http://schemas.microsoft.com/office/drawing/2014/main" id="{C1A5E5D0-C7A7-D397-9207-F4DE92F369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999" y="5977714"/>
            <a:ext cx="1102657" cy="1837762"/>
          </a:xfrm>
          <a:prstGeom prst="rect">
            <a:avLst/>
          </a:prstGeom>
        </p:spPr>
      </p:pic>
      <p:pic>
        <p:nvPicPr>
          <p:cNvPr id="7" name="Grafik 6">
            <a:extLst>
              <a:ext uri="{FF2B5EF4-FFF2-40B4-BE49-F238E27FC236}">
                <a16:creationId xmlns:a16="http://schemas.microsoft.com/office/drawing/2014/main" id="{65FF89B9-4FD2-B495-5414-DC20A5940B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37550" y="5977714"/>
            <a:ext cx="1102657" cy="1837762"/>
          </a:xfrm>
          <a:prstGeom prst="rect">
            <a:avLst/>
          </a:prstGeom>
        </p:spPr>
      </p:pic>
      <p:pic>
        <p:nvPicPr>
          <p:cNvPr id="12" name="Grafik 11">
            <a:extLst>
              <a:ext uri="{FF2B5EF4-FFF2-40B4-BE49-F238E27FC236}">
                <a16:creationId xmlns:a16="http://schemas.microsoft.com/office/drawing/2014/main" id="{A105C1A4-9744-8377-63A8-3C8C9FCD018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86101" y="5977714"/>
            <a:ext cx="1102657" cy="1837762"/>
          </a:xfrm>
          <a:prstGeom prst="rect">
            <a:avLst/>
          </a:prstGeom>
        </p:spPr>
      </p:pic>
      <p:pic>
        <p:nvPicPr>
          <p:cNvPr id="14" name="Grafik 13">
            <a:extLst>
              <a:ext uri="{FF2B5EF4-FFF2-40B4-BE49-F238E27FC236}">
                <a16:creationId xmlns:a16="http://schemas.microsoft.com/office/drawing/2014/main" id="{8D71CD83-C922-27CD-C522-3A4B1E67CA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83203" y="5977714"/>
            <a:ext cx="1102657" cy="1837762"/>
          </a:xfrm>
          <a:prstGeom prst="rect">
            <a:avLst/>
          </a:prstGeom>
        </p:spPr>
      </p:pic>
      <p:pic>
        <p:nvPicPr>
          <p:cNvPr id="16" name="Grafik 15">
            <a:extLst>
              <a:ext uri="{FF2B5EF4-FFF2-40B4-BE49-F238E27FC236}">
                <a16:creationId xmlns:a16="http://schemas.microsoft.com/office/drawing/2014/main" id="{5A3FEDC1-1B3A-5281-BED0-3585DAF1454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34652" y="5977714"/>
            <a:ext cx="1102657" cy="1837762"/>
          </a:xfrm>
          <a:prstGeom prst="rect">
            <a:avLst/>
          </a:prstGeom>
        </p:spPr>
      </p:pic>
      <p:pic>
        <p:nvPicPr>
          <p:cNvPr id="20" name="Grafik 19">
            <a:extLst>
              <a:ext uri="{FF2B5EF4-FFF2-40B4-BE49-F238E27FC236}">
                <a16:creationId xmlns:a16="http://schemas.microsoft.com/office/drawing/2014/main" id="{0E78BFFD-FC13-EBE3-6A13-4D3E2DF617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000" y="1842068"/>
            <a:ext cx="2179469" cy="3632447"/>
          </a:xfrm>
          <a:prstGeom prst="rect">
            <a:avLst/>
          </a:prstGeom>
        </p:spPr>
      </p:pic>
      <p:sp>
        <p:nvSpPr>
          <p:cNvPr id="22" name="Textfeld 21">
            <a:extLst>
              <a:ext uri="{FF2B5EF4-FFF2-40B4-BE49-F238E27FC236}">
                <a16:creationId xmlns:a16="http://schemas.microsoft.com/office/drawing/2014/main" id="{BCA6E945-2E1C-0CD6-A0B2-21EC5E354C73}"/>
              </a:ext>
            </a:extLst>
          </p:cNvPr>
          <p:cNvSpPr txBox="1"/>
          <p:nvPr/>
        </p:nvSpPr>
        <p:spPr>
          <a:xfrm>
            <a:off x="520123" y="7881366"/>
            <a:ext cx="1102657" cy="1323439"/>
          </a:xfrm>
          <a:prstGeom prst="rect">
            <a:avLst/>
          </a:prstGeom>
          <a:noFill/>
        </p:spPr>
        <p:txBody>
          <a:bodyPr wrap="square" rtlCol="0">
            <a:spAutoFit/>
          </a:bodyPr>
          <a:lstStyle/>
          <a:p>
            <a:r>
              <a:rPr lang="en-US" sz="800" b="1" dirty="0">
                <a:solidFill>
                  <a:schemeClr val="bg1">
                    <a:lumMod val="95000"/>
                  </a:schemeClr>
                </a:solidFill>
              </a:rPr>
              <a:t>Case Material</a:t>
            </a:r>
          </a:p>
          <a:p>
            <a:r>
              <a:rPr lang="en-US" sz="800" dirty="0">
                <a:solidFill>
                  <a:schemeClr val="bg1">
                    <a:lumMod val="95000"/>
                  </a:schemeClr>
                </a:solidFill>
              </a:rPr>
              <a:t>Machined from a solid block of aluminum, </a:t>
            </a:r>
            <a:r>
              <a:rPr lang="en-US" sz="800" b="1" dirty="0">
                <a:solidFill>
                  <a:schemeClr val="bg1">
                    <a:lumMod val="95000"/>
                  </a:schemeClr>
                </a:solidFill>
              </a:rPr>
              <a:t>electroplated with genuine gold</a:t>
            </a:r>
            <a:r>
              <a:rPr lang="en-US" sz="800" dirty="0">
                <a:solidFill>
                  <a:schemeClr val="bg1">
                    <a:lumMod val="95000"/>
                  </a:schemeClr>
                </a:solidFill>
              </a:rPr>
              <a:t> and polished to a high-gloss finish, available in </a:t>
            </a:r>
            <a:r>
              <a:rPr lang="en-US" sz="800" b="1" dirty="0">
                <a:solidFill>
                  <a:schemeClr val="bg1">
                    <a:lumMod val="95000"/>
                  </a:schemeClr>
                </a:solidFill>
              </a:rPr>
              <a:t>White Gold, Yellow Gold,</a:t>
            </a:r>
            <a:r>
              <a:rPr lang="en-US" sz="800" dirty="0">
                <a:solidFill>
                  <a:schemeClr val="bg1">
                    <a:lumMod val="95000"/>
                  </a:schemeClr>
                </a:solidFill>
              </a:rPr>
              <a:t> and </a:t>
            </a:r>
            <a:r>
              <a:rPr lang="en-US" sz="800" b="1" dirty="0">
                <a:solidFill>
                  <a:schemeClr val="bg1">
                    <a:lumMod val="95000"/>
                  </a:schemeClr>
                </a:solidFill>
              </a:rPr>
              <a:t>Rose Gold</a:t>
            </a:r>
            <a:r>
              <a:rPr lang="en-US" sz="800" dirty="0">
                <a:solidFill>
                  <a:schemeClr val="bg1">
                    <a:lumMod val="95000"/>
                  </a:schemeClr>
                </a:solidFill>
              </a:rPr>
              <a:t>.</a:t>
            </a:r>
          </a:p>
        </p:txBody>
      </p:sp>
      <p:sp>
        <p:nvSpPr>
          <p:cNvPr id="25" name="Textfeld 24">
            <a:extLst>
              <a:ext uri="{FF2B5EF4-FFF2-40B4-BE49-F238E27FC236}">
                <a16:creationId xmlns:a16="http://schemas.microsoft.com/office/drawing/2014/main" id="{EA215E69-6E2C-8400-2A5A-FBB96B9F4C01}"/>
              </a:ext>
            </a:extLst>
          </p:cNvPr>
          <p:cNvSpPr txBox="1"/>
          <p:nvPr/>
        </p:nvSpPr>
        <p:spPr>
          <a:xfrm>
            <a:off x="1663509" y="7881366"/>
            <a:ext cx="1102657" cy="1446550"/>
          </a:xfrm>
          <a:prstGeom prst="rect">
            <a:avLst/>
          </a:prstGeom>
          <a:noFill/>
        </p:spPr>
        <p:txBody>
          <a:bodyPr wrap="square" rtlCol="0">
            <a:spAutoFit/>
          </a:bodyPr>
          <a:lstStyle/>
          <a:p>
            <a:r>
              <a:rPr lang="en-US" sz="800" b="1" dirty="0">
                <a:solidFill>
                  <a:schemeClr val="bg1">
                    <a:lumMod val="95000"/>
                  </a:schemeClr>
                </a:solidFill>
              </a:rPr>
              <a:t>Spinner</a:t>
            </a:r>
          </a:p>
          <a:p>
            <a:r>
              <a:rPr lang="en-US" sz="800" dirty="0">
                <a:solidFill>
                  <a:schemeClr val="bg1">
                    <a:lumMod val="95000"/>
                  </a:schemeClr>
                </a:solidFill>
              </a:rPr>
              <a:t>Protected beneath a sapphire crystal, the </a:t>
            </a:r>
            <a:r>
              <a:rPr lang="en-US" sz="800" b="1" dirty="0">
                <a:solidFill>
                  <a:schemeClr val="bg1">
                    <a:lumMod val="95000"/>
                  </a:schemeClr>
                </a:solidFill>
              </a:rPr>
              <a:t>Spinner</a:t>
            </a:r>
            <a:r>
              <a:rPr lang="en-US" sz="800" dirty="0">
                <a:solidFill>
                  <a:schemeClr val="bg1">
                    <a:lumMod val="95000"/>
                  </a:schemeClr>
                </a:solidFill>
              </a:rPr>
              <a:t> is the pulse of every </a:t>
            </a:r>
            <a:r>
              <a:rPr lang="en-US" sz="800" b="1" dirty="0">
                <a:solidFill>
                  <a:schemeClr val="bg1">
                    <a:lumMod val="95000"/>
                  </a:schemeClr>
                </a:solidFill>
              </a:rPr>
              <a:t>CENTENARIO</a:t>
            </a:r>
            <a:r>
              <a:rPr lang="en-US" sz="800" dirty="0">
                <a:solidFill>
                  <a:schemeClr val="bg1">
                    <a:lumMod val="95000"/>
                  </a:schemeClr>
                </a:solidFill>
              </a:rPr>
              <a:t>. Its calm, precise movement creates a fascinating optical illusion at the heart of the timepiece.</a:t>
            </a:r>
          </a:p>
        </p:txBody>
      </p:sp>
      <p:sp>
        <p:nvSpPr>
          <p:cNvPr id="26" name="Textfeld 25">
            <a:extLst>
              <a:ext uri="{FF2B5EF4-FFF2-40B4-BE49-F238E27FC236}">
                <a16:creationId xmlns:a16="http://schemas.microsoft.com/office/drawing/2014/main" id="{81D1777D-F7FD-5A0B-1510-04CC15BFF158}"/>
              </a:ext>
            </a:extLst>
          </p:cNvPr>
          <p:cNvSpPr txBox="1"/>
          <p:nvPr/>
        </p:nvSpPr>
        <p:spPr>
          <a:xfrm>
            <a:off x="2806894" y="7881366"/>
            <a:ext cx="1102657" cy="1077218"/>
          </a:xfrm>
          <a:prstGeom prst="rect">
            <a:avLst/>
          </a:prstGeom>
          <a:noFill/>
        </p:spPr>
        <p:txBody>
          <a:bodyPr wrap="square" rtlCol="0">
            <a:spAutoFit/>
          </a:bodyPr>
          <a:lstStyle/>
          <a:p>
            <a:r>
              <a:rPr lang="en-US" sz="800" b="1" dirty="0">
                <a:solidFill>
                  <a:schemeClr val="bg1">
                    <a:lumMod val="95000"/>
                  </a:schemeClr>
                </a:solidFill>
              </a:rPr>
              <a:t>Dial</a:t>
            </a:r>
          </a:p>
          <a:p>
            <a:r>
              <a:rPr lang="en-US" sz="800" dirty="0">
                <a:solidFill>
                  <a:schemeClr val="bg1">
                    <a:lumMod val="95000"/>
                  </a:schemeClr>
                </a:solidFill>
              </a:rPr>
              <a:t>A clean, scale-free design, available in a variety of finishes and refined with a g</a:t>
            </a:r>
            <a:r>
              <a:rPr lang="en-US" sz="800" b="1" dirty="0">
                <a:solidFill>
                  <a:schemeClr val="bg1">
                    <a:lumMod val="95000"/>
                  </a:schemeClr>
                </a:solidFill>
              </a:rPr>
              <a:t>old rear-glass CENTENARIO signature</a:t>
            </a:r>
            <a:r>
              <a:rPr lang="en-US" sz="800" dirty="0">
                <a:solidFill>
                  <a:schemeClr val="bg1">
                    <a:lumMod val="95000"/>
                  </a:schemeClr>
                </a:solidFill>
              </a:rPr>
              <a:t>.</a:t>
            </a:r>
          </a:p>
        </p:txBody>
      </p:sp>
      <p:sp>
        <p:nvSpPr>
          <p:cNvPr id="27" name="Textfeld 26">
            <a:extLst>
              <a:ext uri="{FF2B5EF4-FFF2-40B4-BE49-F238E27FC236}">
                <a16:creationId xmlns:a16="http://schemas.microsoft.com/office/drawing/2014/main" id="{0725F76F-583B-E12E-CFC7-214B300BDB6F}"/>
              </a:ext>
            </a:extLst>
          </p:cNvPr>
          <p:cNvSpPr txBox="1"/>
          <p:nvPr/>
        </p:nvSpPr>
        <p:spPr>
          <a:xfrm>
            <a:off x="3959244" y="7876545"/>
            <a:ext cx="1102657" cy="1323439"/>
          </a:xfrm>
          <a:prstGeom prst="rect">
            <a:avLst/>
          </a:prstGeom>
          <a:noFill/>
        </p:spPr>
        <p:txBody>
          <a:bodyPr wrap="square" rtlCol="0">
            <a:spAutoFit/>
          </a:bodyPr>
          <a:lstStyle/>
          <a:p>
            <a:r>
              <a:rPr lang="en-US" sz="800" b="1" dirty="0">
                <a:solidFill>
                  <a:schemeClr val="bg1">
                    <a:lumMod val="95000"/>
                  </a:schemeClr>
                </a:solidFill>
              </a:rPr>
              <a:t>Charm Hands</a:t>
            </a:r>
          </a:p>
          <a:p>
            <a:r>
              <a:rPr lang="en-US" sz="800" dirty="0">
                <a:solidFill>
                  <a:schemeClr val="bg1">
                    <a:lumMod val="95000"/>
                  </a:schemeClr>
                </a:solidFill>
              </a:rPr>
              <a:t>Multi-part spherical hands for the hours and minutes glide effortlessly across the glass surface, transforming time into a unique three-dimensional experience.</a:t>
            </a:r>
          </a:p>
        </p:txBody>
      </p:sp>
      <p:sp>
        <p:nvSpPr>
          <p:cNvPr id="28" name="Textfeld 27">
            <a:extLst>
              <a:ext uri="{FF2B5EF4-FFF2-40B4-BE49-F238E27FC236}">
                <a16:creationId xmlns:a16="http://schemas.microsoft.com/office/drawing/2014/main" id="{7E4F2BD2-4251-E477-5976-3D1E1331CEB9}"/>
              </a:ext>
            </a:extLst>
          </p:cNvPr>
          <p:cNvSpPr txBox="1"/>
          <p:nvPr/>
        </p:nvSpPr>
        <p:spPr>
          <a:xfrm>
            <a:off x="5102630" y="7876545"/>
            <a:ext cx="1102657" cy="954107"/>
          </a:xfrm>
          <a:prstGeom prst="rect">
            <a:avLst/>
          </a:prstGeom>
          <a:noFill/>
        </p:spPr>
        <p:txBody>
          <a:bodyPr wrap="square" rtlCol="0">
            <a:spAutoFit/>
          </a:bodyPr>
          <a:lstStyle/>
          <a:p>
            <a:r>
              <a:rPr lang="en-US" sz="800" b="1" dirty="0">
                <a:solidFill>
                  <a:schemeClr val="bg1">
                    <a:lumMod val="95000"/>
                  </a:schemeClr>
                </a:solidFill>
              </a:rPr>
              <a:t>Case Back</a:t>
            </a:r>
          </a:p>
          <a:p>
            <a:r>
              <a:rPr lang="en-US" sz="800" dirty="0">
                <a:solidFill>
                  <a:schemeClr val="bg1">
                    <a:lumMod val="95000"/>
                  </a:schemeClr>
                </a:solidFill>
              </a:rPr>
              <a:t>Finished in black for a perfectly harmonious appearance and a consistent design down to the finest detail.</a:t>
            </a:r>
          </a:p>
        </p:txBody>
      </p:sp>
      <p:sp>
        <p:nvSpPr>
          <p:cNvPr id="32" name="Textfeld 31">
            <a:extLst>
              <a:ext uri="{FF2B5EF4-FFF2-40B4-BE49-F238E27FC236}">
                <a16:creationId xmlns:a16="http://schemas.microsoft.com/office/drawing/2014/main" id="{713086AB-4E6F-0AEE-47B8-08AE3A2CF98C}"/>
              </a:ext>
            </a:extLst>
          </p:cNvPr>
          <p:cNvSpPr txBox="1"/>
          <p:nvPr/>
        </p:nvSpPr>
        <p:spPr>
          <a:xfrm>
            <a:off x="525762" y="5650332"/>
            <a:ext cx="3433482" cy="230832"/>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de-DE" sz="900" b="1" dirty="0">
                <a:solidFill>
                  <a:schemeClr val="bg1">
                    <a:lumMod val="95000"/>
                  </a:schemeClr>
                </a:solidFill>
              </a:rPr>
              <a:t>Serienausstattung</a:t>
            </a:r>
            <a:endParaRPr lang="de-DE" sz="900" b="1" dirty="0">
              <a:solidFill>
                <a:schemeClr val="bg1">
                  <a:lumMod val="95000"/>
                </a:schemeClr>
              </a:solidFill>
              <a:latin typeface="Montserrat" pitchFamily="2" charset="0"/>
            </a:endParaRPr>
          </a:p>
        </p:txBody>
      </p:sp>
      <p:pic>
        <p:nvPicPr>
          <p:cNvPr id="2" name="Grafik 1">
            <a:extLst>
              <a:ext uri="{FF2B5EF4-FFF2-40B4-BE49-F238E27FC236}">
                <a16:creationId xmlns:a16="http://schemas.microsoft.com/office/drawing/2014/main" id="{397DF87C-0DE3-8C27-1F3D-CD5FD4DD1801}"/>
              </a:ext>
            </a:extLst>
          </p:cNvPr>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726142" y="349358"/>
            <a:ext cx="1899780" cy="514674"/>
          </a:xfrm>
          <a:prstGeom prst="rect">
            <a:avLst/>
          </a:prstGeom>
        </p:spPr>
      </p:pic>
      <p:sp>
        <p:nvSpPr>
          <p:cNvPr id="3" name="Textfeld 2">
            <a:extLst>
              <a:ext uri="{FF2B5EF4-FFF2-40B4-BE49-F238E27FC236}">
                <a16:creationId xmlns:a16="http://schemas.microsoft.com/office/drawing/2014/main" id="{CDA5CF29-D504-198A-D0F9-9CD26432E6D8}"/>
              </a:ext>
            </a:extLst>
          </p:cNvPr>
          <p:cNvSpPr txBox="1"/>
          <p:nvPr/>
        </p:nvSpPr>
        <p:spPr>
          <a:xfrm>
            <a:off x="392269" y="975368"/>
            <a:ext cx="2585454" cy="523220"/>
          </a:xfrm>
          <a:prstGeom prst="rect">
            <a:avLst/>
          </a:prstGeom>
          <a:noFill/>
        </p:spPr>
        <p:txBody>
          <a:bodyPr wrap="square" rtlCol="0">
            <a:spAutoFit/>
          </a:bodyPr>
          <a:lstStyle/>
          <a:p>
            <a:pPr algn="ctr"/>
            <a:r>
              <a:rPr lang="de-DE" dirty="0">
                <a:solidFill>
                  <a:schemeClr val="bg1">
                    <a:lumMod val="95000"/>
                  </a:schemeClr>
                </a:solidFill>
                <a:latin typeface="Montserrat" pitchFamily="2" charset="0"/>
              </a:rPr>
              <a:t>SPECIFICATIONS</a:t>
            </a:r>
          </a:p>
          <a:p>
            <a:pPr algn="ctr"/>
            <a:r>
              <a:rPr lang="de-DE" sz="1000" dirty="0">
                <a:solidFill>
                  <a:schemeClr val="bg1">
                    <a:lumMod val="95000"/>
                  </a:schemeClr>
                </a:solidFill>
                <a:latin typeface="Montserrat" pitchFamily="2" charset="0"/>
              </a:rPr>
              <a:t>ELEGANCE - LINE</a:t>
            </a:r>
          </a:p>
        </p:txBody>
      </p:sp>
      <p:sp>
        <p:nvSpPr>
          <p:cNvPr id="4" name="Textfeld 3">
            <a:extLst>
              <a:ext uri="{FF2B5EF4-FFF2-40B4-BE49-F238E27FC236}">
                <a16:creationId xmlns:a16="http://schemas.microsoft.com/office/drawing/2014/main" id="{D087D68D-449A-3BFD-0FE9-11850D41FF49}"/>
              </a:ext>
            </a:extLst>
          </p:cNvPr>
          <p:cNvSpPr txBox="1"/>
          <p:nvPr/>
        </p:nvSpPr>
        <p:spPr>
          <a:xfrm>
            <a:off x="2771805" y="998790"/>
            <a:ext cx="3433482" cy="584775"/>
          </a:xfrm>
          <a:prstGeom prst="rect">
            <a:avLst/>
          </a:prstGeom>
          <a:noFill/>
        </p:spPr>
        <p:txBody>
          <a:bodyPr wrap="square">
            <a:spAutoFit/>
          </a:bodyPr>
          <a:lstStyle/>
          <a:p>
            <a:r>
              <a:rPr lang="en-US" sz="800" dirty="0">
                <a:solidFill>
                  <a:schemeClr val="bg1">
                    <a:lumMod val="95000"/>
                  </a:schemeClr>
                </a:solidFill>
              </a:rPr>
              <a:t>The specifications and features shown are provided for general product information only. Specifications and equipment may vary depending on the product line and configuration. For further information, please visit our website.</a:t>
            </a:r>
          </a:p>
        </p:txBody>
      </p:sp>
      <p:graphicFrame>
        <p:nvGraphicFramePr>
          <p:cNvPr id="6" name="Tabelle 5">
            <a:extLst>
              <a:ext uri="{FF2B5EF4-FFF2-40B4-BE49-F238E27FC236}">
                <a16:creationId xmlns:a16="http://schemas.microsoft.com/office/drawing/2014/main" id="{D59FD1F6-9B9F-7FB6-D830-711288E94B51}"/>
              </a:ext>
            </a:extLst>
          </p:cNvPr>
          <p:cNvGraphicFramePr>
            <a:graphicFrameLocks noGrp="1"/>
          </p:cNvGraphicFramePr>
          <p:nvPr>
            <p:extLst>
              <p:ext uri="{D42A27DB-BD31-4B8C-83A1-F6EECF244321}">
                <p14:modId xmlns:p14="http://schemas.microsoft.com/office/powerpoint/2010/main" val="3478660586"/>
              </p:ext>
            </p:extLst>
          </p:nvPr>
        </p:nvGraphicFramePr>
        <p:xfrm>
          <a:off x="2907558" y="1795477"/>
          <a:ext cx="3433482" cy="3912494"/>
        </p:xfrm>
        <a:graphic>
          <a:graphicData uri="http://schemas.openxmlformats.org/drawingml/2006/table">
            <a:tbl>
              <a:tblPr/>
              <a:tblGrid>
                <a:gridCol w="1116931">
                  <a:extLst>
                    <a:ext uri="{9D8B030D-6E8A-4147-A177-3AD203B41FA5}">
                      <a16:colId xmlns:a16="http://schemas.microsoft.com/office/drawing/2014/main" val="1142043582"/>
                    </a:ext>
                  </a:extLst>
                </a:gridCol>
                <a:gridCol w="2316551">
                  <a:extLst>
                    <a:ext uri="{9D8B030D-6E8A-4147-A177-3AD203B41FA5}">
                      <a16:colId xmlns:a16="http://schemas.microsoft.com/office/drawing/2014/main" val="2528735678"/>
                    </a:ext>
                  </a:extLst>
                </a:gridCol>
              </a:tblGrid>
              <a:tr h="158391">
                <a:tc>
                  <a:txBody>
                    <a:bodyPr/>
                    <a:lstStyle/>
                    <a:p>
                      <a:pPr>
                        <a:buNone/>
                      </a:pPr>
                      <a:r>
                        <a:rPr lang="de-DE" sz="800" b="1">
                          <a:solidFill>
                            <a:schemeClr val="bg1">
                              <a:lumMod val="95000"/>
                            </a:schemeClr>
                          </a:solidFill>
                        </a:rPr>
                        <a:t>Feature</a:t>
                      </a:r>
                    </a:p>
                  </a:txBody>
                  <a:tcPr marL="48735" marR="48735" marT="24368" marB="24368" anchor="ctr">
                    <a:lnL>
                      <a:noFill/>
                    </a:lnL>
                    <a:lnR>
                      <a:noFill/>
                    </a:lnR>
                    <a:lnT>
                      <a:noFill/>
                    </a:lnT>
                    <a:lnB>
                      <a:noFill/>
                    </a:lnB>
                    <a:noFill/>
                  </a:tcPr>
                </a:tc>
                <a:tc>
                  <a:txBody>
                    <a:bodyPr/>
                    <a:lstStyle/>
                    <a:p>
                      <a:pPr>
                        <a:buNone/>
                      </a:pPr>
                      <a:r>
                        <a:rPr lang="de-DE" sz="800" b="1" dirty="0" err="1">
                          <a:solidFill>
                            <a:schemeClr val="bg1">
                              <a:lumMod val="95000"/>
                            </a:schemeClr>
                          </a:solidFill>
                        </a:rPr>
                        <a:t>Specification</a:t>
                      </a:r>
                      <a:endParaRPr lang="de-DE" sz="800" b="1" dirty="0">
                        <a:solidFill>
                          <a:schemeClr val="bg1">
                            <a:lumMod val="95000"/>
                          </a:schemeClr>
                        </a:solidFill>
                      </a:endParaRPr>
                    </a:p>
                  </a:txBody>
                  <a:tcPr marL="48735" marR="48735" marT="24368" marB="24368" anchor="ctr">
                    <a:lnL>
                      <a:noFill/>
                    </a:lnL>
                    <a:lnR>
                      <a:noFill/>
                    </a:lnR>
                    <a:lnT>
                      <a:noFill/>
                    </a:lnT>
                    <a:lnB>
                      <a:noFill/>
                    </a:lnB>
                    <a:noFill/>
                  </a:tcPr>
                </a:tc>
                <a:extLst>
                  <a:ext uri="{0D108BD9-81ED-4DB2-BD59-A6C34878D82A}">
                    <a16:rowId xmlns:a16="http://schemas.microsoft.com/office/drawing/2014/main" val="1392446523"/>
                  </a:ext>
                </a:extLst>
              </a:tr>
              <a:tr h="158391">
                <a:tc>
                  <a:txBody>
                    <a:bodyPr/>
                    <a:lstStyle/>
                    <a:p>
                      <a:pPr>
                        <a:buNone/>
                      </a:pPr>
                      <a:r>
                        <a:rPr lang="de-DE" sz="800" b="1">
                          <a:solidFill>
                            <a:schemeClr val="bg1">
                              <a:lumMod val="95000"/>
                            </a:schemeClr>
                          </a:solidFill>
                        </a:rPr>
                        <a:t>Dimensions</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de-DE" sz="800" b="0">
                          <a:solidFill>
                            <a:schemeClr val="bg1">
                              <a:lumMod val="95000"/>
                            </a:schemeClr>
                          </a:solidFill>
                        </a:rPr>
                        <a:t>Diameter 486 mm, Depth 32 mm</a:t>
                      </a:r>
                    </a:p>
                  </a:txBody>
                  <a:tcPr marL="48735" marR="48735" marT="24368" marB="24368" anchor="ctr">
                    <a:lnL>
                      <a:noFill/>
                    </a:lnL>
                    <a:lnR>
                      <a:noFill/>
                    </a:lnR>
                    <a:lnT>
                      <a:noFill/>
                    </a:lnT>
                    <a:lnB>
                      <a:noFill/>
                    </a:lnB>
                    <a:noFill/>
                  </a:tcPr>
                </a:tc>
                <a:extLst>
                  <a:ext uri="{0D108BD9-81ED-4DB2-BD59-A6C34878D82A}">
                    <a16:rowId xmlns:a16="http://schemas.microsoft.com/office/drawing/2014/main" val="1568076991"/>
                  </a:ext>
                </a:extLst>
              </a:tr>
              <a:tr h="158391">
                <a:tc>
                  <a:txBody>
                    <a:bodyPr/>
                    <a:lstStyle/>
                    <a:p>
                      <a:pPr>
                        <a:buNone/>
                      </a:pPr>
                      <a:r>
                        <a:rPr lang="de-DE" sz="800" b="1">
                          <a:solidFill>
                            <a:schemeClr val="bg1">
                              <a:lumMod val="95000"/>
                            </a:schemeClr>
                          </a:solidFill>
                        </a:rPr>
                        <a:t>Weight</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de-DE" sz="800" b="0">
                          <a:solidFill>
                            <a:schemeClr val="bg1">
                              <a:lumMod val="95000"/>
                            </a:schemeClr>
                          </a:solidFill>
                        </a:rPr>
                        <a:t>9.1 kg</a:t>
                      </a:r>
                    </a:p>
                  </a:txBody>
                  <a:tcPr marL="48735" marR="48735" marT="24368" marB="24368" anchor="ctr">
                    <a:lnL>
                      <a:noFill/>
                    </a:lnL>
                    <a:lnR>
                      <a:noFill/>
                    </a:lnR>
                    <a:lnT>
                      <a:noFill/>
                    </a:lnT>
                    <a:lnB>
                      <a:noFill/>
                    </a:lnB>
                    <a:noFill/>
                  </a:tcPr>
                </a:tc>
                <a:extLst>
                  <a:ext uri="{0D108BD9-81ED-4DB2-BD59-A6C34878D82A}">
                    <a16:rowId xmlns:a16="http://schemas.microsoft.com/office/drawing/2014/main" val="2319367207"/>
                  </a:ext>
                </a:extLst>
              </a:tr>
              <a:tr h="158391">
                <a:tc>
                  <a:txBody>
                    <a:bodyPr/>
                    <a:lstStyle/>
                    <a:p>
                      <a:pPr>
                        <a:buNone/>
                      </a:pPr>
                      <a:r>
                        <a:rPr lang="de-DE" sz="800" b="0">
                          <a:solidFill>
                            <a:schemeClr val="bg1">
                              <a:lumMod val="95000"/>
                            </a:schemeClr>
                          </a:solidFill>
                        </a:rPr>
                        <a:t>Caliber</a:t>
                      </a:r>
                    </a:p>
                  </a:txBody>
                  <a:tcPr marL="48735" marR="48735" marT="24368" marB="24368" anchor="ctr">
                    <a:lnL>
                      <a:noFill/>
                    </a:lnL>
                    <a:lnR>
                      <a:noFill/>
                    </a:lnR>
                    <a:lnT>
                      <a:noFill/>
                    </a:lnT>
                    <a:lnB>
                      <a:noFill/>
                    </a:lnB>
                    <a:noFill/>
                  </a:tcPr>
                </a:tc>
                <a:tc>
                  <a:txBody>
                    <a:bodyPr/>
                    <a:lstStyle/>
                    <a:p>
                      <a:pPr>
                        <a:buNone/>
                      </a:pPr>
                      <a:r>
                        <a:rPr lang="de-DE" sz="800" b="0" dirty="0">
                          <a:solidFill>
                            <a:schemeClr val="bg1">
                              <a:lumMod val="95000"/>
                            </a:schemeClr>
                          </a:solidFill>
                        </a:rPr>
                        <a:t>CENTENARIO </a:t>
                      </a:r>
                      <a:r>
                        <a:rPr lang="de-DE" sz="800" b="0" dirty="0" err="1">
                          <a:solidFill>
                            <a:schemeClr val="bg1">
                              <a:lumMod val="95000"/>
                            </a:schemeClr>
                          </a:solidFill>
                        </a:rPr>
                        <a:t>Caliber</a:t>
                      </a:r>
                      <a:r>
                        <a:rPr lang="de-DE" sz="800" b="0" dirty="0">
                          <a:solidFill>
                            <a:schemeClr val="bg1">
                              <a:lumMod val="95000"/>
                            </a:schemeClr>
                          </a:solidFill>
                        </a:rPr>
                        <a:t> IV-400/20/S Hybrid</a:t>
                      </a:r>
                    </a:p>
                  </a:txBody>
                  <a:tcPr marL="48735" marR="48735" marT="24368" marB="24368" anchor="ctr">
                    <a:lnL>
                      <a:noFill/>
                    </a:lnL>
                    <a:lnR>
                      <a:noFill/>
                    </a:lnR>
                    <a:lnT>
                      <a:noFill/>
                    </a:lnT>
                    <a:lnB>
                      <a:noFill/>
                    </a:lnB>
                    <a:noFill/>
                  </a:tcPr>
                </a:tc>
                <a:extLst>
                  <a:ext uri="{0D108BD9-81ED-4DB2-BD59-A6C34878D82A}">
                    <a16:rowId xmlns:a16="http://schemas.microsoft.com/office/drawing/2014/main" val="3731011162"/>
                  </a:ext>
                </a:extLst>
              </a:tr>
              <a:tr h="158391">
                <a:tc>
                  <a:txBody>
                    <a:bodyPr/>
                    <a:lstStyle/>
                    <a:p>
                      <a:pPr>
                        <a:buNone/>
                      </a:pPr>
                      <a:r>
                        <a:rPr lang="de-DE" sz="800" b="1">
                          <a:solidFill>
                            <a:schemeClr val="bg1">
                              <a:lumMod val="95000"/>
                            </a:schemeClr>
                          </a:solidFill>
                        </a:rPr>
                        <a:t>Power Supply</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de-DE" sz="800" b="0">
                          <a:solidFill>
                            <a:schemeClr val="bg1">
                              <a:lumMod val="95000"/>
                            </a:schemeClr>
                          </a:solidFill>
                        </a:rPr>
                        <a:t>12 V via external power supply</a:t>
                      </a:r>
                    </a:p>
                  </a:txBody>
                  <a:tcPr marL="48735" marR="48735" marT="24368" marB="24368" anchor="ctr">
                    <a:lnL>
                      <a:noFill/>
                    </a:lnL>
                    <a:lnR>
                      <a:noFill/>
                    </a:lnR>
                    <a:lnT>
                      <a:noFill/>
                    </a:lnT>
                    <a:lnB>
                      <a:noFill/>
                    </a:lnB>
                    <a:noFill/>
                  </a:tcPr>
                </a:tc>
                <a:extLst>
                  <a:ext uri="{0D108BD9-81ED-4DB2-BD59-A6C34878D82A}">
                    <a16:rowId xmlns:a16="http://schemas.microsoft.com/office/drawing/2014/main" val="3403211238"/>
                  </a:ext>
                </a:extLst>
              </a:tr>
              <a:tr h="268046">
                <a:tc>
                  <a:txBody>
                    <a:bodyPr/>
                    <a:lstStyle/>
                    <a:p>
                      <a:pPr>
                        <a:buNone/>
                      </a:pPr>
                      <a:r>
                        <a:rPr lang="de-DE" sz="800" b="1">
                          <a:solidFill>
                            <a:schemeClr val="bg1">
                              <a:lumMod val="95000"/>
                            </a:schemeClr>
                          </a:solidFill>
                        </a:rPr>
                        <a:t>Electronics</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de-DE" sz="800" b="0" dirty="0">
                          <a:solidFill>
                            <a:schemeClr val="bg1">
                              <a:lumMod val="95000"/>
                            </a:schemeClr>
                          </a:solidFill>
                        </a:rPr>
                        <a:t>CENTENARIO Premium Digital Architecture</a:t>
                      </a:r>
                    </a:p>
                  </a:txBody>
                  <a:tcPr marL="48735" marR="48735" marT="24368" marB="24368" anchor="ctr">
                    <a:lnL>
                      <a:noFill/>
                    </a:lnL>
                    <a:lnR>
                      <a:noFill/>
                    </a:lnR>
                    <a:lnT>
                      <a:noFill/>
                    </a:lnT>
                    <a:lnB>
                      <a:noFill/>
                    </a:lnB>
                    <a:noFill/>
                  </a:tcPr>
                </a:tc>
                <a:extLst>
                  <a:ext uri="{0D108BD9-81ED-4DB2-BD59-A6C34878D82A}">
                    <a16:rowId xmlns:a16="http://schemas.microsoft.com/office/drawing/2014/main" val="2768239952"/>
                  </a:ext>
                </a:extLst>
              </a:tr>
              <a:tr h="158391">
                <a:tc>
                  <a:txBody>
                    <a:bodyPr/>
                    <a:lstStyle/>
                    <a:p>
                      <a:pPr>
                        <a:buNone/>
                      </a:pPr>
                      <a:r>
                        <a:rPr lang="de-DE" sz="800" b="1">
                          <a:solidFill>
                            <a:schemeClr val="bg1">
                              <a:lumMod val="95000"/>
                            </a:schemeClr>
                          </a:solidFill>
                        </a:rPr>
                        <a:t>Mounting System</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de-DE" sz="800" b="0" dirty="0">
                          <a:solidFill>
                            <a:schemeClr val="bg1">
                              <a:lumMod val="95000"/>
                            </a:schemeClr>
                          </a:solidFill>
                        </a:rPr>
                        <a:t>CENTENARIO Center Lock Connect</a:t>
                      </a:r>
                    </a:p>
                  </a:txBody>
                  <a:tcPr marL="48735" marR="48735" marT="24368" marB="24368" anchor="ctr">
                    <a:lnL>
                      <a:noFill/>
                    </a:lnL>
                    <a:lnR>
                      <a:noFill/>
                    </a:lnR>
                    <a:lnT>
                      <a:noFill/>
                    </a:lnT>
                    <a:lnB>
                      <a:noFill/>
                    </a:lnB>
                    <a:noFill/>
                  </a:tcPr>
                </a:tc>
                <a:extLst>
                  <a:ext uri="{0D108BD9-81ED-4DB2-BD59-A6C34878D82A}">
                    <a16:rowId xmlns:a16="http://schemas.microsoft.com/office/drawing/2014/main" val="3265886783"/>
                  </a:ext>
                </a:extLst>
              </a:tr>
              <a:tr h="268046">
                <a:tc>
                  <a:txBody>
                    <a:bodyPr/>
                    <a:lstStyle/>
                    <a:p>
                      <a:pPr>
                        <a:buNone/>
                      </a:pPr>
                      <a:r>
                        <a:rPr lang="de-DE" sz="800" b="1">
                          <a:solidFill>
                            <a:schemeClr val="bg1">
                              <a:lumMod val="95000"/>
                            </a:schemeClr>
                          </a:solidFill>
                        </a:rPr>
                        <a:t>Control</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de-DE" sz="800" b="0">
                          <a:solidFill>
                            <a:schemeClr val="bg1">
                              <a:lumMod val="95000"/>
                            </a:schemeClr>
                          </a:solidFill>
                        </a:rPr>
                        <a:t>CENTENARIO Home App (Apple iOS &amp; Android)</a:t>
                      </a:r>
                    </a:p>
                  </a:txBody>
                  <a:tcPr marL="48735" marR="48735" marT="24368" marB="24368" anchor="ctr">
                    <a:lnL>
                      <a:noFill/>
                    </a:lnL>
                    <a:lnR>
                      <a:noFill/>
                    </a:lnR>
                    <a:lnT>
                      <a:noFill/>
                    </a:lnT>
                    <a:lnB>
                      <a:noFill/>
                    </a:lnB>
                    <a:noFill/>
                  </a:tcPr>
                </a:tc>
                <a:extLst>
                  <a:ext uri="{0D108BD9-81ED-4DB2-BD59-A6C34878D82A}">
                    <a16:rowId xmlns:a16="http://schemas.microsoft.com/office/drawing/2014/main" val="764234850"/>
                  </a:ext>
                </a:extLst>
              </a:tr>
              <a:tr h="268046">
                <a:tc>
                  <a:txBody>
                    <a:bodyPr/>
                    <a:lstStyle/>
                    <a:p>
                      <a:pPr>
                        <a:buNone/>
                      </a:pPr>
                      <a:r>
                        <a:rPr lang="de-DE" sz="800" b="1">
                          <a:solidFill>
                            <a:schemeClr val="bg1">
                              <a:lumMod val="95000"/>
                            </a:schemeClr>
                          </a:solidFill>
                        </a:rPr>
                        <a:t>Case Material</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de-DE" sz="800" b="0">
                          <a:solidFill>
                            <a:schemeClr val="bg1">
                              <a:lumMod val="95000"/>
                            </a:schemeClr>
                          </a:solidFill>
                        </a:rPr>
                        <a:t>Precision-machined AW6082 aluminium</a:t>
                      </a:r>
                    </a:p>
                  </a:txBody>
                  <a:tcPr marL="48735" marR="48735" marT="24368" marB="24368" anchor="ctr">
                    <a:lnL>
                      <a:noFill/>
                    </a:lnL>
                    <a:lnR>
                      <a:noFill/>
                    </a:lnR>
                    <a:lnT>
                      <a:noFill/>
                    </a:lnT>
                    <a:lnB>
                      <a:noFill/>
                    </a:lnB>
                    <a:noFill/>
                  </a:tcPr>
                </a:tc>
                <a:extLst>
                  <a:ext uri="{0D108BD9-81ED-4DB2-BD59-A6C34878D82A}">
                    <a16:rowId xmlns:a16="http://schemas.microsoft.com/office/drawing/2014/main" val="3864251702"/>
                  </a:ext>
                </a:extLst>
              </a:tr>
              <a:tr h="268046">
                <a:tc>
                  <a:txBody>
                    <a:bodyPr/>
                    <a:lstStyle/>
                    <a:p>
                      <a:pPr>
                        <a:buNone/>
                      </a:pPr>
                      <a:r>
                        <a:rPr lang="de-DE" sz="800" b="1">
                          <a:solidFill>
                            <a:schemeClr val="bg1">
                              <a:lumMod val="95000"/>
                            </a:schemeClr>
                          </a:solidFill>
                        </a:rPr>
                        <a:t>Finishes</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en-US" sz="800" b="0">
                          <a:solidFill>
                            <a:schemeClr val="bg1">
                              <a:lumMod val="95000"/>
                            </a:schemeClr>
                          </a:solidFill>
                        </a:rPr>
                        <a:t>High-gloss polished, electroplated (White Gold, Yellow Gold, Rose Gold)</a:t>
                      </a:r>
                    </a:p>
                  </a:txBody>
                  <a:tcPr marL="48735" marR="48735" marT="24368" marB="24368" anchor="ctr">
                    <a:lnL>
                      <a:noFill/>
                    </a:lnL>
                    <a:lnR>
                      <a:noFill/>
                    </a:lnR>
                    <a:lnT>
                      <a:noFill/>
                    </a:lnT>
                    <a:lnB>
                      <a:noFill/>
                    </a:lnB>
                    <a:noFill/>
                  </a:tcPr>
                </a:tc>
                <a:extLst>
                  <a:ext uri="{0D108BD9-81ED-4DB2-BD59-A6C34878D82A}">
                    <a16:rowId xmlns:a16="http://schemas.microsoft.com/office/drawing/2014/main" val="1996710598"/>
                  </a:ext>
                </a:extLst>
              </a:tr>
              <a:tr h="268046">
                <a:tc>
                  <a:txBody>
                    <a:bodyPr/>
                    <a:lstStyle/>
                    <a:p>
                      <a:pPr>
                        <a:buNone/>
                      </a:pPr>
                      <a:r>
                        <a:rPr lang="de-DE" sz="800" b="1">
                          <a:solidFill>
                            <a:schemeClr val="bg1">
                              <a:lumMod val="95000"/>
                            </a:schemeClr>
                          </a:solidFill>
                        </a:rPr>
                        <a:t>Dial</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en-US" sz="800" b="0" dirty="0">
                          <a:solidFill>
                            <a:schemeClr val="bg1">
                              <a:lumMod val="95000"/>
                            </a:schemeClr>
                          </a:solidFill>
                        </a:rPr>
                        <a:t>Antique mirror glass dial, precision-cut and rear-side  gold finish</a:t>
                      </a:r>
                    </a:p>
                  </a:txBody>
                  <a:tcPr marL="48735" marR="48735" marT="24368" marB="24368" anchor="ctr">
                    <a:lnL>
                      <a:noFill/>
                    </a:lnL>
                    <a:lnR>
                      <a:noFill/>
                    </a:lnR>
                    <a:lnT>
                      <a:noFill/>
                    </a:lnT>
                    <a:lnB>
                      <a:noFill/>
                    </a:lnB>
                    <a:noFill/>
                  </a:tcPr>
                </a:tc>
                <a:extLst>
                  <a:ext uri="{0D108BD9-81ED-4DB2-BD59-A6C34878D82A}">
                    <a16:rowId xmlns:a16="http://schemas.microsoft.com/office/drawing/2014/main" val="2635099914"/>
                  </a:ext>
                </a:extLst>
              </a:tr>
              <a:tr h="268046">
                <a:tc>
                  <a:txBody>
                    <a:bodyPr/>
                    <a:lstStyle/>
                    <a:p>
                      <a:pPr>
                        <a:buNone/>
                      </a:pPr>
                      <a:r>
                        <a:rPr lang="de-DE" sz="800" b="1">
                          <a:solidFill>
                            <a:schemeClr val="bg1">
                              <a:lumMod val="95000"/>
                            </a:schemeClr>
                          </a:solidFill>
                        </a:rPr>
                        <a:t>Dial Colours</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en-US" sz="800" b="0" dirty="0">
                          <a:solidFill>
                            <a:schemeClr val="bg1">
                              <a:lumMod val="95000"/>
                            </a:schemeClr>
                          </a:solidFill>
                        </a:rPr>
                        <a:t>Nine selected standard </a:t>
                      </a:r>
                      <a:r>
                        <a:rPr lang="en-US" sz="800" b="0" dirty="0" err="1">
                          <a:solidFill>
                            <a:schemeClr val="bg1">
                              <a:lumMod val="95000"/>
                            </a:schemeClr>
                          </a:solidFill>
                        </a:rPr>
                        <a:t>colours</a:t>
                      </a:r>
                      <a:r>
                        <a:rPr lang="en-US" sz="800" b="0" dirty="0">
                          <a:solidFill>
                            <a:schemeClr val="bg1">
                              <a:lumMod val="95000"/>
                            </a:schemeClr>
                          </a:solidFill>
                        </a:rPr>
                        <a:t>, custom </a:t>
                      </a:r>
                      <a:r>
                        <a:rPr lang="en-US" sz="800" b="0" dirty="0" err="1">
                          <a:solidFill>
                            <a:schemeClr val="bg1">
                              <a:lumMod val="95000"/>
                            </a:schemeClr>
                          </a:solidFill>
                        </a:rPr>
                        <a:t>colours</a:t>
                      </a:r>
                      <a:r>
                        <a:rPr lang="en-US" sz="800" b="0" dirty="0">
                          <a:solidFill>
                            <a:schemeClr val="bg1">
                              <a:lumMod val="95000"/>
                            </a:schemeClr>
                          </a:solidFill>
                        </a:rPr>
                        <a:t> available on request</a:t>
                      </a:r>
                    </a:p>
                  </a:txBody>
                  <a:tcPr marL="48735" marR="48735" marT="24368" marB="24368" anchor="ctr">
                    <a:lnL>
                      <a:noFill/>
                    </a:lnL>
                    <a:lnR>
                      <a:noFill/>
                    </a:lnR>
                    <a:lnT>
                      <a:noFill/>
                    </a:lnT>
                    <a:lnB>
                      <a:noFill/>
                    </a:lnB>
                    <a:noFill/>
                  </a:tcPr>
                </a:tc>
                <a:extLst>
                  <a:ext uri="{0D108BD9-81ED-4DB2-BD59-A6C34878D82A}">
                    <a16:rowId xmlns:a16="http://schemas.microsoft.com/office/drawing/2014/main" val="1908489382"/>
                  </a:ext>
                </a:extLst>
              </a:tr>
              <a:tr h="377700">
                <a:tc>
                  <a:txBody>
                    <a:bodyPr/>
                    <a:lstStyle/>
                    <a:p>
                      <a:pPr>
                        <a:buNone/>
                      </a:pPr>
                      <a:r>
                        <a:rPr lang="de-DE" sz="800" b="1">
                          <a:solidFill>
                            <a:schemeClr val="bg1">
                              <a:lumMod val="95000"/>
                            </a:schemeClr>
                          </a:solidFill>
                        </a:rPr>
                        <a:t>Hands (Charm)</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en-US" sz="800" b="0">
                          <a:solidFill>
                            <a:schemeClr val="bg1">
                              <a:lumMod val="95000"/>
                            </a:schemeClr>
                          </a:solidFill>
                        </a:rPr>
                        <a:t>Multi-piece 19 mm spheres, finished in the case colour or black, internally illuminated, with gemstone setting</a:t>
                      </a:r>
                    </a:p>
                  </a:txBody>
                  <a:tcPr marL="48735" marR="48735" marT="24368" marB="24368" anchor="ctr">
                    <a:lnL>
                      <a:noFill/>
                    </a:lnL>
                    <a:lnR>
                      <a:noFill/>
                    </a:lnR>
                    <a:lnT>
                      <a:noFill/>
                    </a:lnT>
                    <a:lnB>
                      <a:noFill/>
                    </a:lnB>
                    <a:noFill/>
                  </a:tcPr>
                </a:tc>
                <a:extLst>
                  <a:ext uri="{0D108BD9-81ED-4DB2-BD59-A6C34878D82A}">
                    <a16:rowId xmlns:a16="http://schemas.microsoft.com/office/drawing/2014/main" val="2458022175"/>
                  </a:ext>
                </a:extLst>
              </a:tr>
              <a:tr h="377700">
                <a:tc>
                  <a:txBody>
                    <a:bodyPr/>
                    <a:lstStyle/>
                    <a:p>
                      <a:pPr>
                        <a:buNone/>
                      </a:pPr>
                      <a:r>
                        <a:rPr lang="de-DE" sz="800" b="1">
                          <a:solidFill>
                            <a:schemeClr val="bg1">
                              <a:lumMod val="95000"/>
                            </a:schemeClr>
                          </a:solidFill>
                        </a:rPr>
                        <a:t>Standard Equipment</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en-US" sz="800" b="0" dirty="0">
                          <a:solidFill>
                            <a:schemeClr val="bg1">
                              <a:lumMod val="95000"/>
                            </a:schemeClr>
                          </a:solidFill>
                        </a:rPr>
                        <a:t>ELEGANCE spinner with </a:t>
                      </a:r>
                      <a:r>
                        <a:rPr lang="en-US" sz="800" b="0" dirty="0" err="1">
                          <a:solidFill>
                            <a:schemeClr val="bg1">
                              <a:lumMod val="95000"/>
                            </a:schemeClr>
                          </a:solidFill>
                        </a:rPr>
                        <a:t>centre</a:t>
                      </a:r>
                      <a:r>
                        <a:rPr lang="en-US" sz="800" b="0" dirty="0">
                          <a:solidFill>
                            <a:schemeClr val="bg1">
                              <a:lumMod val="95000"/>
                            </a:schemeClr>
                          </a:solidFill>
                        </a:rPr>
                        <a:t> stone, Charm Light, Center Light, 360° Ambient Light</a:t>
                      </a:r>
                    </a:p>
                  </a:txBody>
                  <a:tcPr marL="48735" marR="48735" marT="24368" marB="24368" anchor="ctr">
                    <a:lnL>
                      <a:noFill/>
                    </a:lnL>
                    <a:lnR>
                      <a:noFill/>
                    </a:lnR>
                    <a:lnT>
                      <a:noFill/>
                    </a:lnT>
                    <a:lnB>
                      <a:noFill/>
                    </a:lnB>
                    <a:noFill/>
                  </a:tcPr>
                </a:tc>
                <a:extLst>
                  <a:ext uri="{0D108BD9-81ED-4DB2-BD59-A6C34878D82A}">
                    <a16:rowId xmlns:a16="http://schemas.microsoft.com/office/drawing/2014/main" val="1729215889"/>
                  </a:ext>
                </a:extLst>
              </a:tr>
              <a:tr h="377700">
                <a:tc>
                  <a:txBody>
                    <a:bodyPr/>
                    <a:lstStyle/>
                    <a:p>
                      <a:pPr>
                        <a:buNone/>
                      </a:pPr>
                      <a:r>
                        <a:rPr lang="de-DE" sz="800" b="1">
                          <a:solidFill>
                            <a:schemeClr val="bg1">
                              <a:lumMod val="95000"/>
                            </a:schemeClr>
                          </a:solidFill>
                        </a:rPr>
                        <a:t>Optional Equipment</a:t>
                      </a:r>
                      <a:endParaRPr lang="de-DE" sz="800">
                        <a:solidFill>
                          <a:schemeClr val="bg1">
                            <a:lumMod val="95000"/>
                          </a:schemeClr>
                        </a:solidFill>
                      </a:endParaRPr>
                    </a:p>
                  </a:txBody>
                  <a:tcPr marL="48735" marR="48735" marT="24368" marB="24368" anchor="ctr">
                    <a:lnL>
                      <a:noFill/>
                    </a:lnL>
                    <a:lnR>
                      <a:noFill/>
                    </a:lnR>
                    <a:lnT>
                      <a:noFill/>
                    </a:lnT>
                    <a:lnB>
                      <a:noFill/>
                    </a:lnB>
                    <a:noFill/>
                  </a:tcPr>
                </a:tc>
                <a:tc>
                  <a:txBody>
                    <a:bodyPr/>
                    <a:lstStyle/>
                    <a:p>
                      <a:pPr>
                        <a:buNone/>
                      </a:pPr>
                      <a:r>
                        <a:rPr lang="en-US" sz="800" b="0" dirty="0">
                          <a:solidFill>
                            <a:schemeClr val="bg1">
                              <a:lumMod val="95000"/>
                            </a:schemeClr>
                          </a:solidFill>
                        </a:rPr>
                        <a:t>Dial scale, zirconia stone setting matched to the case finish, case back finished in the </a:t>
                      </a:r>
                      <a:r>
                        <a:rPr lang="en-US" sz="800" b="0" dirty="0" err="1">
                          <a:solidFill>
                            <a:schemeClr val="bg1">
                              <a:lumMod val="95000"/>
                            </a:schemeClr>
                          </a:solidFill>
                        </a:rPr>
                        <a:t>colour</a:t>
                      </a:r>
                      <a:r>
                        <a:rPr lang="en-US" sz="800" b="0" dirty="0">
                          <a:solidFill>
                            <a:schemeClr val="bg1">
                              <a:lumMod val="95000"/>
                            </a:schemeClr>
                          </a:solidFill>
                        </a:rPr>
                        <a:t> of the timepiece</a:t>
                      </a:r>
                    </a:p>
                  </a:txBody>
                  <a:tcPr marL="48735" marR="48735" marT="24368" marB="24368" anchor="ctr">
                    <a:lnL>
                      <a:noFill/>
                    </a:lnL>
                    <a:lnR>
                      <a:noFill/>
                    </a:lnR>
                    <a:lnT>
                      <a:noFill/>
                    </a:lnT>
                    <a:lnB>
                      <a:noFill/>
                    </a:lnB>
                    <a:noFill/>
                  </a:tcPr>
                </a:tc>
                <a:extLst>
                  <a:ext uri="{0D108BD9-81ED-4DB2-BD59-A6C34878D82A}">
                    <a16:rowId xmlns:a16="http://schemas.microsoft.com/office/drawing/2014/main" val="667051589"/>
                  </a:ext>
                </a:extLst>
              </a:tr>
            </a:tbl>
          </a:graphicData>
        </a:graphic>
      </p:graphicFrame>
    </p:spTree>
    <p:extLst>
      <p:ext uri="{BB962C8B-B14F-4D97-AF65-F5344CB8AC3E}">
        <p14:creationId xmlns:p14="http://schemas.microsoft.com/office/powerpoint/2010/main" val="41714975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93DD9-7655-D8AA-91F3-65F79314C644}"/>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12F2F58F-6ECB-8EA1-EA9F-36B33724AAF2}"/>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22" name="Textfeld 21">
            <a:extLst>
              <a:ext uri="{FF2B5EF4-FFF2-40B4-BE49-F238E27FC236}">
                <a16:creationId xmlns:a16="http://schemas.microsoft.com/office/drawing/2014/main" id="{119C9F44-BFCE-1FFE-DE0F-648242AA202F}"/>
              </a:ext>
            </a:extLst>
          </p:cNvPr>
          <p:cNvSpPr txBox="1"/>
          <p:nvPr/>
        </p:nvSpPr>
        <p:spPr>
          <a:xfrm>
            <a:off x="484263" y="7809647"/>
            <a:ext cx="1102657" cy="1077218"/>
          </a:xfrm>
          <a:prstGeom prst="rect">
            <a:avLst/>
          </a:prstGeom>
          <a:noFill/>
        </p:spPr>
        <p:txBody>
          <a:bodyPr wrap="square" rtlCol="0">
            <a:spAutoFit/>
          </a:bodyPr>
          <a:lstStyle/>
          <a:p>
            <a:r>
              <a:rPr lang="en-US" sz="800" b="1" dirty="0">
                <a:solidFill>
                  <a:schemeClr val="bg1">
                    <a:lumMod val="95000"/>
                  </a:schemeClr>
                </a:solidFill>
              </a:rPr>
              <a:t>Gemstone Color</a:t>
            </a:r>
          </a:p>
          <a:p>
            <a:r>
              <a:rPr lang="en-US" sz="800" dirty="0">
                <a:solidFill>
                  <a:schemeClr val="bg1">
                    <a:lumMod val="95000"/>
                  </a:schemeClr>
                </a:solidFill>
              </a:rPr>
              <a:t>The gemstone setting is color-matched to the case finish. Upon request, it can be customized with an alternative gemstone color.</a:t>
            </a:r>
          </a:p>
        </p:txBody>
      </p:sp>
      <p:sp>
        <p:nvSpPr>
          <p:cNvPr id="25" name="Textfeld 24">
            <a:extLst>
              <a:ext uri="{FF2B5EF4-FFF2-40B4-BE49-F238E27FC236}">
                <a16:creationId xmlns:a16="http://schemas.microsoft.com/office/drawing/2014/main" id="{384B79CA-B97E-848F-71FB-3DD0BFF431F4}"/>
              </a:ext>
            </a:extLst>
          </p:cNvPr>
          <p:cNvSpPr txBox="1"/>
          <p:nvPr/>
        </p:nvSpPr>
        <p:spPr>
          <a:xfrm>
            <a:off x="1627649" y="7809647"/>
            <a:ext cx="1102657" cy="954107"/>
          </a:xfrm>
          <a:prstGeom prst="rect">
            <a:avLst/>
          </a:prstGeom>
          <a:noFill/>
        </p:spPr>
        <p:txBody>
          <a:bodyPr wrap="square" rtlCol="0">
            <a:spAutoFit/>
          </a:bodyPr>
          <a:lstStyle/>
          <a:p>
            <a:r>
              <a:rPr lang="en-US" sz="800" b="1" dirty="0">
                <a:solidFill>
                  <a:schemeClr val="bg1">
                    <a:lumMod val="95000"/>
                  </a:schemeClr>
                </a:solidFill>
              </a:rPr>
              <a:t>Case Back</a:t>
            </a:r>
          </a:p>
          <a:p>
            <a:r>
              <a:rPr lang="en-US" sz="800" dirty="0">
                <a:solidFill>
                  <a:schemeClr val="bg1">
                    <a:lumMod val="95000"/>
                  </a:schemeClr>
                </a:solidFill>
              </a:rPr>
              <a:t>Finished in the same color as the case for a seamless appearance and a consistent design down to the finest detail.</a:t>
            </a:r>
          </a:p>
        </p:txBody>
      </p:sp>
      <p:sp>
        <p:nvSpPr>
          <p:cNvPr id="26" name="Textfeld 25">
            <a:extLst>
              <a:ext uri="{FF2B5EF4-FFF2-40B4-BE49-F238E27FC236}">
                <a16:creationId xmlns:a16="http://schemas.microsoft.com/office/drawing/2014/main" id="{86715B0E-EF07-C30F-E098-37E14DAC36B7}"/>
              </a:ext>
            </a:extLst>
          </p:cNvPr>
          <p:cNvSpPr txBox="1"/>
          <p:nvPr/>
        </p:nvSpPr>
        <p:spPr>
          <a:xfrm>
            <a:off x="2771034" y="7809647"/>
            <a:ext cx="1102657" cy="1323439"/>
          </a:xfrm>
          <a:prstGeom prst="rect">
            <a:avLst/>
          </a:prstGeom>
          <a:noFill/>
        </p:spPr>
        <p:txBody>
          <a:bodyPr wrap="square" rtlCol="0">
            <a:spAutoFit/>
          </a:bodyPr>
          <a:lstStyle/>
          <a:p>
            <a:r>
              <a:rPr lang="en-US" sz="800" b="1" dirty="0">
                <a:solidFill>
                  <a:schemeClr val="bg1">
                    <a:lumMod val="95000"/>
                  </a:schemeClr>
                </a:solidFill>
              </a:rPr>
              <a:t>Spinner Setting</a:t>
            </a:r>
          </a:p>
          <a:p>
            <a:r>
              <a:rPr lang="en-US" sz="800" dirty="0">
                <a:solidFill>
                  <a:schemeClr val="bg1">
                    <a:lumMod val="95000"/>
                  </a:schemeClr>
                </a:solidFill>
              </a:rPr>
              <a:t>The Spinner frame is set with </a:t>
            </a:r>
            <a:r>
              <a:rPr lang="en-US" sz="800" b="1" dirty="0">
                <a:solidFill>
                  <a:schemeClr val="bg1">
                    <a:lumMod val="95000"/>
                  </a:schemeClr>
                </a:solidFill>
              </a:rPr>
              <a:t>90 color-matched tapered baguette-cut zirconia stones</a:t>
            </a:r>
            <a:r>
              <a:rPr lang="en-US" sz="800" dirty="0">
                <a:solidFill>
                  <a:schemeClr val="bg1">
                    <a:lumMod val="95000"/>
                  </a:schemeClr>
                </a:solidFill>
              </a:rPr>
              <a:t>, creating striking brilliance and a perfectly coordinated appearance.</a:t>
            </a:r>
          </a:p>
        </p:txBody>
      </p:sp>
      <p:sp>
        <p:nvSpPr>
          <p:cNvPr id="27" name="Textfeld 26">
            <a:extLst>
              <a:ext uri="{FF2B5EF4-FFF2-40B4-BE49-F238E27FC236}">
                <a16:creationId xmlns:a16="http://schemas.microsoft.com/office/drawing/2014/main" id="{1589487B-455E-088C-BA7A-55F97DBEDB82}"/>
              </a:ext>
            </a:extLst>
          </p:cNvPr>
          <p:cNvSpPr txBox="1"/>
          <p:nvPr/>
        </p:nvSpPr>
        <p:spPr>
          <a:xfrm>
            <a:off x="3923384" y="7804826"/>
            <a:ext cx="1102657" cy="1200329"/>
          </a:xfrm>
          <a:prstGeom prst="rect">
            <a:avLst/>
          </a:prstGeom>
          <a:noFill/>
        </p:spPr>
        <p:txBody>
          <a:bodyPr wrap="square" rtlCol="0">
            <a:spAutoFit/>
          </a:bodyPr>
          <a:lstStyle/>
          <a:p>
            <a:r>
              <a:rPr lang="en-US" sz="800" b="1" dirty="0">
                <a:solidFill>
                  <a:schemeClr val="bg1">
                    <a:lumMod val="95000"/>
                  </a:schemeClr>
                </a:solidFill>
              </a:rPr>
              <a:t>Bezel Setting</a:t>
            </a:r>
          </a:p>
          <a:p>
            <a:r>
              <a:rPr lang="en-US" sz="800" dirty="0">
                <a:solidFill>
                  <a:schemeClr val="bg1">
                    <a:lumMod val="95000"/>
                  </a:schemeClr>
                </a:solidFill>
              </a:rPr>
              <a:t>The bezel is set with </a:t>
            </a:r>
            <a:r>
              <a:rPr lang="en-US" sz="800" b="1" dirty="0">
                <a:solidFill>
                  <a:schemeClr val="bg1">
                    <a:lumMod val="95000"/>
                  </a:schemeClr>
                </a:solidFill>
              </a:rPr>
              <a:t>180 color-matched tapered baguette-cut zirconia stones</a:t>
            </a:r>
            <a:r>
              <a:rPr lang="en-US" sz="800" dirty="0">
                <a:solidFill>
                  <a:schemeClr val="bg1">
                    <a:lumMod val="95000"/>
                  </a:schemeClr>
                </a:solidFill>
              </a:rPr>
              <a:t>, creating refined brilliance and captivating light reflections.</a:t>
            </a:r>
          </a:p>
        </p:txBody>
      </p:sp>
      <p:sp>
        <p:nvSpPr>
          <p:cNvPr id="28" name="Textfeld 27">
            <a:extLst>
              <a:ext uri="{FF2B5EF4-FFF2-40B4-BE49-F238E27FC236}">
                <a16:creationId xmlns:a16="http://schemas.microsoft.com/office/drawing/2014/main" id="{52E0601E-B098-D5C6-D724-8D5286B61BC9}"/>
              </a:ext>
            </a:extLst>
          </p:cNvPr>
          <p:cNvSpPr txBox="1"/>
          <p:nvPr/>
        </p:nvSpPr>
        <p:spPr>
          <a:xfrm>
            <a:off x="5066770" y="7804826"/>
            <a:ext cx="1102657" cy="1077218"/>
          </a:xfrm>
          <a:prstGeom prst="rect">
            <a:avLst/>
          </a:prstGeom>
          <a:noFill/>
        </p:spPr>
        <p:txBody>
          <a:bodyPr wrap="square" rtlCol="0">
            <a:spAutoFit/>
          </a:bodyPr>
          <a:lstStyle/>
          <a:p>
            <a:r>
              <a:rPr lang="en-US" sz="800" b="1" dirty="0">
                <a:solidFill>
                  <a:schemeClr val="bg1">
                    <a:lumMod val="95000"/>
                  </a:schemeClr>
                </a:solidFill>
              </a:rPr>
              <a:t>Scale</a:t>
            </a:r>
          </a:p>
          <a:p>
            <a:r>
              <a:rPr lang="en-US" sz="800" dirty="0">
                <a:solidFill>
                  <a:schemeClr val="bg1">
                    <a:lumMod val="95000"/>
                  </a:schemeClr>
                </a:solidFill>
              </a:rPr>
              <a:t>A finely crafted raised scale, color-matched to the case finish for precise time reading and a refined three-dimensional appearance.</a:t>
            </a:r>
          </a:p>
        </p:txBody>
      </p:sp>
      <p:sp>
        <p:nvSpPr>
          <p:cNvPr id="9" name="Textfeld 8">
            <a:extLst>
              <a:ext uri="{FF2B5EF4-FFF2-40B4-BE49-F238E27FC236}">
                <a16:creationId xmlns:a16="http://schemas.microsoft.com/office/drawing/2014/main" id="{A43495AE-0ACE-61C4-D681-F94B1A800449}"/>
              </a:ext>
            </a:extLst>
          </p:cNvPr>
          <p:cNvSpPr txBox="1"/>
          <p:nvPr/>
        </p:nvSpPr>
        <p:spPr>
          <a:xfrm>
            <a:off x="445013" y="4062400"/>
            <a:ext cx="1102657" cy="1077218"/>
          </a:xfrm>
          <a:prstGeom prst="rect">
            <a:avLst/>
          </a:prstGeom>
          <a:noFill/>
        </p:spPr>
        <p:txBody>
          <a:bodyPr wrap="square" rtlCol="0">
            <a:spAutoFit/>
          </a:bodyPr>
          <a:lstStyle/>
          <a:p>
            <a:r>
              <a:rPr lang="en-US" sz="800" b="1" dirty="0">
                <a:solidFill>
                  <a:schemeClr val="bg1">
                    <a:lumMod val="95000"/>
                  </a:schemeClr>
                </a:solidFill>
              </a:rPr>
              <a:t>Ambient Light</a:t>
            </a:r>
          </a:p>
          <a:p>
            <a:r>
              <a:rPr lang="en-US" sz="800" dirty="0">
                <a:solidFill>
                  <a:schemeClr val="bg1">
                    <a:lumMod val="95000"/>
                  </a:schemeClr>
                </a:solidFill>
              </a:rPr>
              <a:t>360° RGB ambient lighting, fully configurable via the app for personalized colors and atmospheric lighting effects.</a:t>
            </a:r>
          </a:p>
        </p:txBody>
      </p:sp>
      <p:sp>
        <p:nvSpPr>
          <p:cNvPr id="10" name="Textfeld 9">
            <a:extLst>
              <a:ext uri="{FF2B5EF4-FFF2-40B4-BE49-F238E27FC236}">
                <a16:creationId xmlns:a16="http://schemas.microsoft.com/office/drawing/2014/main" id="{EF92ED8A-36F2-8981-3D46-4B90EDA19FAE}"/>
              </a:ext>
            </a:extLst>
          </p:cNvPr>
          <p:cNvSpPr txBox="1"/>
          <p:nvPr/>
        </p:nvSpPr>
        <p:spPr>
          <a:xfrm>
            <a:off x="1570469" y="4062400"/>
            <a:ext cx="1102657" cy="830997"/>
          </a:xfrm>
          <a:prstGeom prst="rect">
            <a:avLst/>
          </a:prstGeom>
          <a:noFill/>
        </p:spPr>
        <p:txBody>
          <a:bodyPr wrap="square" rtlCol="0">
            <a:spAutoFit/>
          </a:bodyPr>
          <a:lstStyle/>
          <a:p>
            <a:r>
              <a:rPr lang="en-US" sz="800" b="1" dirty="0">
                <a:solidFill>
                  <a:schemeClr val="bg1">
                    <a:lumMod val="95000"/>
                  </a:schemeClr>
                </a:solidFill>
              </a:rPr>
              <a:t>Mood Light</a:t>
            </a:r>
          </a:p>
          <a:p>
            <a:r>
              <a:rPr lang="en-US" sz="800" dirty="0">
                <a:solidFill>
                  <a:schemeClr val="bg1">
                    <a:lumMod val="95000"/>
                  </a:schemeClr>
                </a:solidFill>
              </a:rPr>
              <a:t>Pre-configured lighting scenarios, accessible via the app and perfectly tailored to different moods.</a:t>
            </a:r>
          </a:p>
        </p:txBody>
      </p:sp>
      <p:sp>
        <p:nvSpPr>
          <p:cNvPr id="11" name="Textfeld 10">
            <a:extLst>
              <a:ext uri="{FF2B5EF4-FFF2-40B4-BE49-F238E27FC236}">
                <a16:creationId xmlns:a16="http://schemas.microsoft.com/office/drawing/2014/main" id="{854DE108-AFD1-A921-6850-296ACF462108}"/>
              </a:ext>
            </a:extLst>
          </p:cNvPr>
          <p:cNvSpPr txBox="1"/>
          <p:nvPr/>
        </p:nvSpPr>
        <p:spPr>
          <a:xfrm>
            <a:off x="2722819" y="4062400"/>
            <a:ext cx="1102657" cy="1200329"/>
          </a:xfrm>
          <a:prstGeom prst="rect">
            <a:avLst/>
          </a:prstGeom>
          <a:noFill/>
        </p:spPr>
        <p:txBody>
          <a:bodyPr wrap="square" rtlCol="0">
            <a:spAutoFit/>
          </a:bodyPr>
          <a:lstStyle/>
          <a:p>
            <a:r>
              <a:rPr lang="en-US" sz="800" b="1" dirty="0">
                <a:solidFill>
                  <a:schemeClr val="bg1">
                    <a:lumMod val="95000"/>
                  </a:schemeClr>
                </a:solidFill>
              </a:rPr>
              <a:t>Center Light</a:t>
            </a:r>
          </a:p>
          <a:p>
            <a:r>
              <a:rPr lang="en-US" sz="800" dirty="0">
                <a:solidFill>
                  <a:schemeClr val="bg1">
                    <a:lumMod val="95000"/>
                  </a:schemeClr>
                </a:solidFill>
              </a:rPr>
              <a:t>An illuminated, precision-cut </a:t>
            </a:r>
            <a:r>
              <a:rPr lang="en-US" sz="800" b="1" dirty="0">
                <a:solidFill>
                  <a:schemeClr val="bg1">
                    <a:lumMod val="95000"/>
                  </a:schemeClr>
                </a:solidFill>
              </a:rPr>
              <a:t>0.65 </a:t>
            </a:r>
            <a:r>
              <a:rPr lang="en-US" sz="800" b="1" dirty="0" err="1">
                <a:solidFill>
                  <a:schemeClr val="bg1">
                    <a:lumMod val="95000"/>
                  </a:schemeClr>
                </a:solidFill>
              </a:rPr>
              <a:t>ct</a:t>
            </a:r>
            <a:r>
              <a:rPr lang="en-US" sz="800" b="1" dirty="0">
                <a:solidFill>
                  <a:schemeClr val="bg1">
                    <a:lumMod val="95000"/>
                  </a:schemeClr>
                </a:solidFill>
              </a:rPr>
              <a:t> gemstone</a:t>
            </a:r>
            <a:r>
              <a:rPr lang="en-US" sz="800" dirty="0">
                <a:solidFill>
                  <a:schemeClr val="bg1">
                    <a:lumMod val="95000"/>
                  </a:schemeClr>
                </a:solidFill>
              </a:rPr>
              <a:t> at the center defines the heart of the timepiece and creates a distinctive visual highlight.</a:t>
            </a:r>
          </a:p>
        </p:txBody>
      </p:sp>
      <p:sp>
        <p:nvSpPr>
          <p:cNvPr id="13" name="Textfeld 12">
            <a:extLst>
              <a:ext uri="{FF2B5EF4-FFF2-40B4-BE49-F238E27FC236}">
                <a16:creationId xmlns:a16="http://schemas.microsoft.com/office/drawing/2014/main" id="{AE52127D-BF26-1A1B-E135-698AF04195D9}"/>
              </a:ext>
            </a:extLst>
          </p:cNvPr>
          <p:cNvSpPr txBox="1"/>
          <p:nvPr/>
        </p:nvSpPr>
        <p:spPr>
          <a:xfrm>
            <a:off x="3875169" y="4057579"/>
            <a:ext cx="1102657" cy="1077218"/>
          </a:xfrm>
          <a:prstGeom prst="rect">
            <a:avLst/>
          </a:prstGeom>
          <a:noFill/>
        </p:spPr>
        <p:txBody>
          <a:bodyPr wrap="square" rtlCol="0">
            <a:spAutoFit/>
          </a:bodyPr>
          <a:lstStyle/>
          <a:p>
            <a:r>
              <a:rPr lang="en-US" sz="800" b="1" dirty="0">
                <a:solidFill>
                  <a:schemeClr val="bg1">
                    <a:lumMod val="95000"/>
                  </a:schemeClr>
                </a:solidFill>
              </a:rPr>
              <a:t>Charm Light</a:t>
            </a:r>
          </a:p>
          <a:p>
            <a:r>
              <a:rPr lang="en-US" sz="800" dirty="0">
                <a:solidFill>
                  <a:schemeClr val="bg1">
                    <a:lumMod val="95000"/>
                  </a:schemeClr>
                </a:solidFill>
              </a:rPr>
              <a:t>Inductively illuminated hour and minute display elements create a subtle interplay of light and reflections across the dial.</a:t>
            </a:r>
          </a:p>
        </p:txBody>
      </p:sp>
      <p:sp>
        <p:nvSpPr>
          <p:cNvPr id="15" name="Textfeld 14">
            <a:extLst>
              <a:ext uri="{FF2B5EF4-FFF2-40B4-BE49-F238E27FC236}">
                <a16:creationId xmlns:a16="http://schemas.microsoft.com/office/drawing/2014/main" id="{3BEE6D16-7453-7782-66B8-0134EB8CB6F3}"/>
              </a:ext>
            </a:extLst>
          </p:cNvPr>
          <p:cNvSpPr txBox="1"/>
          <p:nvPr/>
        </p:nvSpPr>
        <p:spPr>
          <a:xfrm>
            <a:off x="5027520" y="4057579"/>
            <a:ext cx="1102657" cy="954107"/>
          </a:xfrm>
          <a:prstGeom prst="rect">
            <a:avLst/>
          </a:prstGeom>
          <a:noFill/>
        </p:spPr>
        <p:txBody>
          <a:bodyPr wrap="square" rtlCol="0">
            <a:spAutoFit/>
          </a:bodyPr>
          <a:lstStyle/>
          <a:p>
            <a:r>
              <a:rPr lang="en-US" sz="800" b="1" dirty="0">
                <a:solidFill>
                  <a:schemeClr val="bg1">
                    <a:lumMod val="95000"/>
                  </a:schemeClr>
                </a:solidFill>
              </a:rPr>
              <a:t>Readability</a:t>
            </a:r>
          </a:p>
          <a:p>
            <a:r>
              <a:rPr lang="en-US" sz="800" dirty="0">
                <a:solidFill>
                  <a:schemeClr val="bg1">
                    <a:lumMod val="95000"/>
                  </a:schemeClr>
                </a:solidFill>
              </a:rPr>
              <a:t>Stylized illumination of the hour, minute, and center ensures clear orientation and precise time reading in the dark.</a:t>
            </a:r>
          </a:p>
        </p:txBody>
      </p:sp>
      <p:sp>
        <p:nvSpPr>
          <p:cNvPr id="17" name="Textfeld 16">
            <a:extLst>
              <a:ext uri="{FF2B5EF4-FFF2-40B4-BE49-F238E27FC236}">
                <a16:creationId xmlns:a16="http://schemas.microsoft.com/office/drawing/2014/main" id="{05697E5B-4D98-D997-811B-2CBC21AF9BAA}"/>
              </a:ext>
            </a:extLst>
          </p:cNvPr>
          <p:cNvSpPr txBox="1"/>
          <p:nvPr/>
        </p:nvSpPr>
        <p:spPr>
          <a:xfrm>
            <a:off x="489902" y="5569648"/>
            <a:ext cx="3433482" cy="230832"/>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de-DE" sz="900" b="1" dirty="0">
                <a:solidFill>
                  <a:schemeClr val="bg1">
                    <a:lumMod val="95000"/>
                  </a:schemeClr>
                </a:solidFill>
              </a:rPr>
              <a:t>M-Ausstattung</a:t>
            </a:r>
            <a:endParaRPr lang="de-DE" sz="900" b="1" dirty="0">
              <a:solidFill>
                <a:schemeClr val="bg1">
                  <a:lumMod val="95000"/>
                </a:schemeClr>
              </a:solidFill>
              <a:latin typeface="Montserrat" pitchFamily="2" charset="0"/>
            </a:endParaRPr>
          </a:p>
        </p:txBody>
      </p:sp>
      <p:sp>
        <p:nvSpPr>
          <p:cNvPr id="18" name="Textfeld 17">
            <a:extLst>
              <a:ext uri="{FF2B5EF4-FFF2-40B4-BE49-F238E27FC236}">
                <a16:creationId xmlns:a16="http://schemas.microsoft.com/office/drawing/2014/main" id="{70AD54EF-079C-423C-7652-F6B3906C4F19}"/>
              </a:ext>
            </a:extLst>
          </p:cNvPr>
          <p:cNvSpPr txBox="1"/>
          <p:nvPr/>
        </p:nvSpPr>
        <p:spPr>
          <a:xfrm>
            <a:off x="489838" y="1830527"/>
            <a:ext cx="3433482" cy="230832"/>
          </a:xfrm>
          <a:prstGeom prst="rect">
            <a:avLst/>
          </a:prstGeom>
          <a:noFill/>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de-DE" sz="900" b="1" dirty="0">
                <a:solidFill>
                  <a:schemeClr val="bg1">
                    <a:lumMod val="95000"/>
                  </a:schemeClr>
                </a:solidFill>
              </a:rPr>
              <a:t>Nachtdesign Serie</a:t>
            </a:r>
            <a:endParaRPr lang="de-DE" sz="900" b="1" dirty="0">
              <a:solidFill>
                <a:schemeClr val="bg1">
                  <a:lumMod val="95000"/>
                </a:schemeClr>
              </a:solidFill>
              <a:latin typeface="Montserrat" pitchFamily="2" charset="0"/>
            </a:endParaRPr>
          </a:p>
        </p:txBody>
      </p:sp>
      <p:pic>
        <p:nvPicPr>
          <p:cNvPr id="31" name="Grafik 30">
            <a:extLst>
              <a:ext uri="{FF2B5EF4-FFF2-40B4-BE49-F238E27FC236}">
                <a16:creationId xmlns:a16="http://schemas.microsoft.com/office/drawing/2014/main" id="{3C3C643C-567D-ACC6-E16E-CDE4235B9C77}"/>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20000"/>
                    </a14:imgEffect>
                  </a14:imgLayer>
                </a14:imgProps>
              </a:ext>
              <a:ext uri="{28A0092B-C50C-407E-A947-70E740481C1C}">
                <a14:useLocalDpi xmlns:a14="http://schemas.microsoft.com/office/drawing/2010/main" val="0"/>
              </a:ext>
            </a:extLst>
          </a:blip>
          <a:stretch>
            <a:fillRect/>
          </a:stretch>
        </p:blipFill>
        <p:spPr>
          <a:xfrm>
            <a:off x="547055" y="2129097"/>
            <a:ext cx="1115797" cy="1859662"/>
          </a:xfrm>
          <a:prstGeom prst="rect">
            <a:avLst/>
          </a:prstGeom>
        </p:spPr>
      </p:pic>
      <p:pic>
        <p:nvPicPr>
          <p:cNvPr id="34" name="Grafik 33">
            <a:extLst>
              <a:ext uri="{FF2B5EF4-FFF2-40B4-BE49-F238E27FC236}">
                <a16:creationId xmlns:a16="http://schemas.microsoft.com/office/drawing/2014/main" id="{DA64090B-DBD1-2E27-6D9C-EB8F5BB4AE2B}"/>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tretch>
            <a:fillRect/>
          </a:stretch>
        </p:blipFill>
        <p:spPr>
          <a:xfrm>
            <a:off x="1693000" y="2129097"/>
            <a:ext cx="1115797" cy="1859662"/>
          </a:xfrm>
          <a:prstGeom prst="rect">
            <a:avLst/>
          </a:prstGeom>
        </p:spPr>
      </p:pic>
      <p:pic>
        <p:nvPicPr>
          <p:cNvPr id="36" name="Grafik 35">
            <a:extLst>
              <a:ext uri="{FF2B5EF4-FFF2-40B4-BE49-F238E27FC236}">
                <a16:creationId xmlns:a16="http://schemas.microsoft.com/office/drawing/2014/main" id="{2C4CB778-4E05-BE9A-AA16-DE5C83C82BD3}"/>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2838945" y="2129097"/>
            <a:ext cx="1115797" cy="1859662"/>
          </a:xfrm>
          <a:prstGeom prst="rect">
            <a:avLst/>
          </a:prstGeom>
        </p:spPr>
      </p:pic>
      <p:pic>
        <p:nvPicPr>
          <p:cNvPr id="38" name="Grafik 37">
            <a:extLst>
              <a:ext uri="{FF2B5EF4-FFF2-40B4-BE49-F238E27FC236}">
                <a16:creationId xmlns:a16="http://schemas.microsoft.com/office/drawing/2014/main" id="{1C5DD7DB-92F2-FED6-3E5B-75A1B80AB97E}"/>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bright="40000"/>
                    </a14:imgEffect>
                  </a14:imgLayer>
                </a14:imgProps>
              </a:ext>
              <a:ext uri="{28A0092B-C50C-407E-A947-70E740481C1C}">
                <a14:useLocalDpi xmlns:a14="http://schemas.microsoft.com/office/drawing/2010/main" val="0"/>
              </a:ext>
            </a:extLst>
          </a:blip>
          <a:stretch>
            <a:fillRect/>
          </a:stretch>
        </p:blipFill>
        <p:spPr>
          <a:xfrm>
            <a:off x="3984890" y="2129097"/>
            <a:ext cx="1115797" cy="1859662"/>
          </a:xfrm>
          <a:prstGeom prst="rect">
            <a:avLst/>
          </a:prstGeom>
        </p:spPr>
      </p:pic>
      <p:pic>
        <p:nvPicPr>
          <p:cNvPr id="40" name="Grafik 39">
            <a:extLst>
              <a:ext uri="{FF2B5EF4-FFF2-40B4-BE49-F238E27FC236}">
                <a16:creationId xmlns:a16="http://schemas.microsoft.com/office/drawing/2014/main" id="{35DC92BC-4894-1704-7B8D-66FD1D0D26DB}"/>
              </a:ext>
            </a:extLst>
          </p:cNvPr>
          <p:cNvPicPr>
            <a:picLocks noChangeAspect="1"/>
          </p:cNvPicPr>
          <p:nvPr/>
        </p:nvPicPr>
        <p:blipFill>
          <a:blip r:embed="rId11">
            <a:extLst>
              <a:ext uri="{BEBA8EAE-BF5A-486C-A8C5-ECC9F3942E4B}">
                <a14:imgProps xmlns:a14="http://schemas.microsoft.com/office/drawing/2010/main">
                  <a14:imgLayer r:embed="rId12">
                    <a14:imgEffect>
                      <a14:brightnessContrast bright="40000" contrast="-20000"/>
                    </a14:imgEffect>
                  </a14:imgLayer>
                </a14:imgProps>
              </a:ext>
              <a:ext uri="{28A0092B-C50C-407E-A947-70E740481C1C}">
                <a14:useLocalDpi xmlns:a14="http://schemas.microsoft.com/office/drawing/2010/main" val="0"/>
              </a:ext>
            </a:extLst>
          </a:blip>
          <a:stretch>
            <a:fillRect/>
          </a:stretch>
        </p:blipFill>
        <p:spPr>
          <a:xfrm>
            <a:off x="5130836" y="2129097"/>
            <a:ext cx="1115797" cy="1859662"/>
          </a:xfrm>
          <a:prstGeom prst="rect">
            <a:avLst/>
          </a:prstGeom>
        </p:spPr>
      </p:pic>
      <p:pic>
        <p:nvPicPr>
          <p:cNvPr id="42" name="Grafik 41">
            <a:extLst>
              <a:ext uri="{FF2B5EF4-FFF2-40B4-BE49-F238E27FC236}">
                <a16:creationId xmlns:a16="http://schemas.microsoft.com/office/drawing/2014/main" id="{D25678DE-D971-EAA6-60CC-D2BA89A9381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47055" y="5836410"/>
            <a:ext cx="1115796" cy="1859661"/>
          </a:xfrm>
          <a:prstGeom prst="rect">
            <a:avLst/>
          </a:prstGeom>
        </p:spPr>
      </p:pic>
      <p:pic>
        <p:nvPicPr>
          <p:cNvPr id="44" name="Grafik 43">
            <a:extLst>
              <a:ext uri="{FF2B5EF4-FFF2-40B4-BE49-F238E27FC236}">
                <a16:creationId xmlns:a16="http://schemas.microsoft.com/office/drawing/2014/main" id="{DB053B3A-8DE6-EB06-AF7C-FAAABA08222C}"/>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690084" y="5836410"/>
            <a:ext cx="1115796" cy="1859661"/>
          </a:xfrm>
          <a:prstGeom prst="rect">
            <a:avLst/>
          </a:prstGeom>
        </p:spPr>
      </p:pic>
      <p:pic>
        <p:nvPicPr>
          <p:cNvPr id="46" name="Grafik 45">
            <a:extLst>
              <a:ext uri="{FF2B5EF4-FFF2-40B4-BE49-F238E27FC236}">
                <a16:creationId xmlns:a16="http://schemas.microsoft.com/office/drawing/2014/main" id="{9C60408C-321F-4A2A-D706-2D6CAAB0414A}"/>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833113" y="5836410"/>
            <a:ext cx="1115796" cy="1859661"/>
          </a:xfrm>
          <a:prstGeom prst="rect">
            <a:avLst/>
          </a:prstGeom>
        </p:spPr>
      </p:pic>
      <p:pic>
        <p:nvPicPr>
          <p:cNvPr id="48" name="Grafik 47">
            <a:extLst>
              <a:ext uri="{FF2B5EF4-FFF2-40B4-BE49-F238E27FC236}">
                <a16:creationId xmlns:a16="http://schemas.microsoft.com/office/drawing/2014/main" id="{1736CCA9-E40C-7999-F1E1-983A91217A9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3976142" y="5836410"/>
            <a:ext cx="1115796" cy="1859661"/>
          </a:xfrm>
          <a:prstGeom prst="rect">
            <a:avLst/>
          </a:prstGeom>
        </p:spPr>
      </p:pic>
      <p:pic>
        <p:nvPicPr>
          <p:cNvPr id="50" name="Grafik 49">
            <a:extLst>
              <a:ext uri="{FF2B5EF4-FFF2-40B4-BE49-F238E27FC236}">
                <a16:creationId xmlns:a16="http://schemas.microsoft.com/office/drawing/2014/main" id="{292440D4-0FEA-C24D-2F5D-CEF7B046F49E}"/>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5119170" y="5836410"/>
            <a:ext cx="1115796" cy="1859661"/>
          </a:xfrm>
          <a:prstGeom prst="rect">
            <a:avLst/>
          </a:prstGeom>
        </p:spPr>
      </p:pic>
      <p:pic>
        <p:nvPicPr>
          <p:cNvPr id="54" name="Grafik 53">
            <a:extLst>
              <a:ext uri="{FF2B5EF4-FFF2-40B4-BE49-F238E27FC236}">
                <a16:creationId xmlns:a16="http://schemas.microsoft.com/office/drawing/2014/main" id="{40A53664-2A01-F595-FB6A-7456B1C5689C}"/>
              </a:ext>
            </a:extLst>
          </p:cNvPr>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726142" y="349358"/>
            <a:ext cx="1899780" cy="514674"/>
          </a:xfrm>
          <a:prstGeom prst="rect">
            <a:avLst/>
          </a:prstGeom>
        </p:spPr>
      </p:pic>
      <p:sp>
        <p:nvSpPr>
          <p:cNvPr id="55" name="Textfeld 54">
            <a:extLst>
              <a:ext uri="{FF2B5EF4-FFF2-40B4-BE49-F238E27FC236}">
                <a16:creationId xmlns:a16="http://schemas.microsoft.com/office/drawing/2014/main" id="{7DD8CC90-E1BC-5CC1-DC37-FE7D003D07BF}"/>
              </a:ext>
            </a:extLst>
          </p:cNvPr>
          <p:cNvSpPr txBox="1"/>
          <p:nvPr/>
        </p:nvSpPr>
        <p:spPr>
          <a:xfrm>
            <a:off x="392269" y="975368"/>
            <a:ext cx="2585454" cy="523220"/>
          </a:xfrm>
          <a:prstGeom prst="rect">
            <a:avLst/>
          </a:prstGeom>
          <a:noFill/>
        </p:spPr>
        <p:txBody>
          <a:bodyPr wrap="square" rtlCol="0">
            <a:spAutoFit/>
          </a:bodyPr>
          <a:lstStyle/>
          <a:p>
            <a:pPr algn="ctr"/>
            <a:r>
              <a:rPr lang="de-DE" dirty="0">
                <a:solidFill>
                  <a:schemeClr val="bg1">
                    <a:lumMod val="95000"/>
                  </a:schemeClr>
                </a:solidFill>
                <a:latin typeface="Montserrat" pitchFamily="2" charset="0"/>
              </a:rPr>
              <a:t>SPECIFICATIONS</a:t>
            </a:r>
          </a:p>
          <a:p>
            <a:pPr algn="ctr"/>
            <a:r>
              <a:rPr lang="de-DE" sz="1000" dirty="0">
                <a:solidFill>
                  <a:schemeClr val="bg1">
                    <a:lumMod val="95000"/>
                  </a:schemeClr>
                </a:solidFill>
                <a:latin typeface="Montserrat" pitchFamily="2" charset="0"/>
              </a:rPr>
              <a:t>ELEGANCE - LINE</a:t>
            </a:r>
          </a:p>
        </p:txBody>
      </p:sp>
      <p:sp>
        <p:nvSpPr>
          <p:cNvPr id="2" name="Textfeld 1">
            <a:extLst>
              <a:ext uri="{FF2B5EF4-FFF2-40B4-BE49-F238E27FC236}">
                <a16:creationId xmlns:a16="http://schemas.microsoft.com/office/drawing/2014/main" id="{789F8A41-7D57-37B2-5859-8DFE95010123}"/>
              </a:ext>
            </a:extLst>
          </p:cNvPr>
          <p:cNvSpPr txBox="1"/>
          <p:nvPr/>
        </p:nvSpPr>
        <p:spPr>
          <a:xfrm>
            <a:off x="2771805" y="998790"/>
            <a:ext cx="3433482" cy="584775"/>
          </a:xfrm>
          <a:prstGeom prst="rect">
            <a:avLst/>
          </a:prstGeom>
          <a:noFill/>
        </p:spPr>
        <p:txBody>
          <a:bodyPr wrap="square">
            <a:spAutoFit/>
          </a:bodyPr>
          <a:lstStyle/>
          <a:p>
            <a:r>
              <a:rPr lang="en-US" sz="800" dirty="0">
                <a:solidFill>
                  <a:schemeClr val="bg1">
                    <a:lumMod val="95000"/>
                  </a:schemeClr>
                </a:solidFill>
              </a:rPr>
              <a:t>The specifications and features shown are provided for general product information only. Specifications and equipment may vary depending on the product line and configuration. For further information, please visit our website.</a:t>
            </a:r>
          </a:p>
        </p:txBody>
      </p:sp>
    </p:spTree>
    <p:extLst>
      <p:ext uri="{BB962C8B-B14F-4D97-AF65-F5344CB8AC3E}">
        <p14:creationId xmlns:p14="http://schemas.microsoft.com/office/powerpoint/2010/main" val="6699529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6CA16-80D6-0FC5-FAE8-A05702E7B144}"/>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9BFCA9EA-B5FD-F32C-14E5-2C390096D8BB}"/>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23" name="Grafik 22">
            <a:extLst>
              <a:ext uri="{FF2B5EF4-FFF2-40B4-BE49-F238E27FC236}">
                <a16:creationId xmlns:a16="http://schemas.microsoft.com/office/drawing/2014/main" id="{6B66C21C-4D6D-ED3F-E7A6-88B5F06E4FF3}"/>
              </a:ext>
            </a:extLst>
          </p:cNvPr>
          <p:cNvPicPr>
            <a:picLocks noChangeAspect="1"/>
          </p:cNvPicPr>
          <p:nvPr/>
        </p:nvPicPr>
        <p:blipFill>
          <a:blip r:embed="rId2">
            <a:lum bright="70000" contrast="-70000"/>
            <a:extLst>
              <a:ext uri="{28A0092B-C50C-407E-A947-70E740481C1C}">
                <a14:useLocalDpi xmlns:a14="http://schemas.microsoft.com/office/drawing/2010/main" val="0"/>
              </a:ext>
            </a:extLst>
          </a:blip>
          <a:stretch>
            <a:fillRect/>
          </a:stretch>
        </p:blipFill>
        <p:spPr>
          <a:xfrm>
            <a:off x="516334" y="351156"/>
            <a:ext cx="2061594" cy="558510"/>
          </a:xfrm>
          <a:prstGeom prst="rect">
            <a:avLst/>
          </a:prstGeom>
        </p:spPr>
      </p:pic>
      <p:pic>
        <p:nvPicPr>
          <p:cNvPr id="4" name="Grafik 3">
            <a:extLst>
              <a:ext uri="{FF2B5EF4-FFF2-40B4-BE49-F238E27FC236}">
                <a16:creationId xmlns:a16="http://schemas.microsoft.com/office/drawing/2014/main" id="{5E336020-37A9-3479-7D61-1BBA7AD237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1222333"/>
            <a:ext cx="6858000" cy="4000500"/>
          </a:xfrm>
          <a:prstGeom prst="rect">
            <a:avLst/>
          </a:prstGeom>
        </p:spPr>
      </p:pic>
      <p:pic>
        <p:nvPicPr>
          <p:cNvPr id="6" name="Grafik 5">
            <a:extLst>
              <a:ext uri="{FF2B5EF4-FFF2-40B4-BE49-F238E27FC236}">
                <a16:creationId xmlns:a16="http://schemas.microsoft.com/office/drawing/2014/main" id="{0552FD0B-DA42-4893-F30D-674D0B4C2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519343"/>
            <a:ext cx="6858000" cy="4000500"/>
          </a:xfrm>
          <a:prstGeom prst="rect">
            <a:avLst/>
          </a:prstGeom>
        </p:spPr>
      </p:pic>
      <p:sp>
        <p:nvSpPr>
          <p:cNvPr id="7" name="Textfeld 6">
            <a:extLst>
              <a:ext uri="{FF2B5EF4-FFF2-40B4-BE49-F238E27FC236}">
                <a16:creationId xmlns:a16="http://schemas.microsoft.com/office/drawing/2014/main" id="{392687F0-2FAF-FEEC-2A7B-923B7E54390A}"/>
              </a:ext>
            </a:extLst>
          </p:cNvPr>
          <p:cNvSpPr txBox="1"/>
          <p:nvPr/>
        </p:nvSpPr>
        <p:spPr>
          <a:xfrm>
            <a:off x="3657929" y="526089"/>
            <a:ext cx="2665807" cy="400110"/>
          </a:xfrm>
          <a:prstGeom prst="rect">
            <a:avLst/>
          </a:prstGeom>
          <a:noFill/>
        </p:spPr>
        <p:txBody>
          <a:bodyPr wrap="square" rtlCol="0">
            <a:spAutoFit/>
          </a:bodyPr>
          <a:lstStyle/>
          <a:p>
            <a:pPr algn="ctr"/>
            <a:br>
              <a:rPr lang="de-DE" sz="1000" dirty="0">
                <a:solidFill>
                  <a:srgbClr val="F2F2F2"/>
                </a:solidFill>
              </a:rPr>
            </a:br>
            <a:r>
              <a:rPr lang="de-DE" sz="1000" b="1" dirty="0">
                <a:solidFill>
                  <a:srgbClr val="F2F2F2"/>
                </a:solidFill>
              </a:rPr>
              <a:t>TEMPUS AD PERSONAM</a:t>
            </a:r>
          </a:p>
        </p:txBody>
      </p:sp>
      <p:sp>
        <p:nvSpPr>
          <p:cNvPr id="9" name="Textfeld 8">
            <a:extLst>
              <a:ext uri="{FF2B5EF4-FFF2-40B4-BE49-F238E27FC236}">
                <a16:creationId xmlns:a16="http://schemas.microsoft.com/office/drawing/2014/main" id="{03CD1667-352F-1F64-5A6F-E93C0B5A882D}"/>
              </a:ext>
            </a:extLst>
          </p:cNvPr>
          <p:cNvSpPr txBox="1"/>
          <p:nvPr/>
        </p:nvSpPr>
        <p:spPr>
          <a:xfrm>
            <a:off x="3890682" y="408312"/>
            <a:ext cx="2585454" cy="400110"/>
          </a:xfrm>
          <a:prstGeom prst="rect">
            <a:avLst/>
          </a:prstGeom>
          <a:noFill/>
        </p:spPr>
        <p:txBody>
          <a:bodyPr wrap="square" rtlCol="0">
            <a:spAutoFit/>
          </a:bodyPr>
          <a:lstStyle/>
          <a:p>
            <a:pPr algn="ctr"/>
            <a:r>
              <a:rPr lang="de-DE" sz="2000" dirty="0">
                <a:solidFill>
                  <a:schemeClr val="bg1">
                    <a:lumMod val="95000"/>
                  </a:schemeClr>
                </a:solidFill>
                <a:latin typeface="Montserrat" pitchFamily="2" charset="0"/>
              </a:rPr>
              <a:t>INSPIRATION</a:t>
            </a:r>
          </a:p>
        </p:txBody>
      </p:sp>
      <p:sp>
        <p:nvSpPr>
          <p:cNvPr id="10" name="Textfeld 9">
            <a:extLst>
              <a:ext uri="{FF2B5EF4-FFF2-40B4-BE49-F238E27FC236}">
                <a16:creationId xmlns:a16="http://schemas.microsoft.com/office/drawing/2014/main" id="{D7517CE5-1BE2-E3EC-627E-A7D234B8E349}"/>
              </a:ext>
            </a:extLst>
          </p:cNvPr>
          <p:cNvSpPr txBox="1"/>
          <p:nvPr/>
        </p:nvSpPr>
        <p:spPr>
          <a:xfrm>
            <a:off x="-3582" y="9498821"/>
            <a:ext cx="2691763" cy="338554"/>
          </a:xfrm>
          <a:prstGeom prst="rect">
            <a:avLst/>
          </a:prstGeom>
          <a:noFill/>
        </p:spPr>
        <p:txBody>
          <a:bodyPr wrap="none" rtlCol="0">
            <a:spAutoFit/>
          </a:bodyPr>
          <a:lstStyle/>
          <a:p>
            <a:r>
              <a:rPr lang="de-DE" altLang="de-DE" sz="800" dirty="0">
                <a:solidFill>
                  <a:srgbClr val="E7E7E7"/>
                </a:solidFill>
                <a:latin typeface="Montserrat" pitchFamily="2" charset="0"/>
              </a:rPr>
              <a:t>SELECT LINE: Oro </a:t>
            </a:r>
            <a:r>
              <a:rPr lang="de-DE" altLang="de-DE" sz="800" dirty="0" err="1">
                <a:solidFill>
                  <a:srgbClr val="E7E7E7"/>
                </a:solidFill>
                <a:latin typeface="Montserrat" pitchFamily="2" charset="0"/>
              </a:rPr>
              <a:t>Giallo</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Lucido</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with</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dial</a:t>
            </a:r>
            <a:r>
              <a:rPr lang="de-DE" altLang="de-DE" sz="800" dirty="0">
                <a:solidFill>
                  <a:srgbClr val="E7E7E7"/>
                </a:solidFill>
                <a:latin typeface="Montserrat" pitchFamily="2" charset="0"/>
              </a:rPr>
              <a:t> Vulcano</a:t>
            </a:r>
            <a:endParaRPr lang="de-DE" altLang="de-DE" sz="800" dirty="0">
              <a:latin typeface="Montserrat" pitchFamily="2" charset="0"/>
            </a:endParaRPr>
          </a:p>
          <a:p>
            <a:endParaRPr lang="de-DE" sz="800" dirty="0"/>
          </a:p>
        </p:txBody>
      </p:sp>
      <p:sp>
        <p:nvSpPr>
          <p:cNvPr id="11" name="Textfeld 10">
            <a:extLst>
              <a:ext uri="{FF2B5EF4-FFF2-40B4-BE49-F238E27FC236}">
                <a16:creationId xmlns:a16="http://schemas.microsoft.com/office/drawing/2014/main" id="{EA8CC0CC-52B6-E4EA-F618-50EA06FFFEBB}"/>
              </a:ext>
            </a:extLst>
          </p:cNvPr>
          <p:cNvSpPr txBox="1"/>
          <p:nvPr/>
        </p:nvSpPr>
        <p:spPr>
          <a:xfrm>
            <a:off x="0" y="5220959"/>
            <a:ext cx="3057247" cy="338554"/>
          </a:xfrm>
          <a:prstGeom prst="rect">
            <a:avLst/>
          </a:prstGeom>
          <a:noFill/>
        </p:spPr>
        <p:txBody>
          <a:bodyPr wrap="none" rtlCol="0">
            <a:spAutoFit/>
          </a:bodyPr>
          <a:lstStyle/>
          <a:p>
            <a:r>
              <a:rPr lang="de-DE" altLang="de-DE" sz="800" dirty="0">
                <a:solidFill>
                  <a:srgbClr val="E7E7E7"/>
                </a:solidFill>
                <a:latin typeface="Montserrat" pitchFamily="2" charset="0"/>
              </a:rPr>
              <a:t>SELECT LINE: Oro Rosa </a:t>
            </a:r>
            <a:r>
              <a:rPr lang="de-DE" altLang="de-DE" sz="800" dirty="0" err="1">
                <a:solidFill>
                  <a:srgbClr val="E7E7E7"/>
                </a:solidFill>
                <a:latin typeface="Montserrat" pitchFamily="2" charset="0"/>
              </a:rPr>
              <a:t>Lucido</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with</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dial</a:t>
            </a:r>
            <a:r>
              <a:rPr lang="de-DE" altLang="de-DE" sz="800" dirty="0">
                <a:solidFill>
                  <a:srgbClr val="E7E7E7"/>
                </a:solidFill>
                <a:latin typeface="Montserrat" pitchFamily="2" charset="0"/>
              </a:rPr>
              <a:t> Bianco </a:t>
            </a:r>
            <a:r>
              <a:rPr lang="de-DE" altLang="de-DE" sz="800" dirty="0" err="1">
                <a:solidFill>
                  <a:srgbClr val="E7E7E7"/>
                </a:solidFill>
                <a:latin typeface="Montserrat" pitchFamily="2" charset="0"/>
              </a:rPr>
              <a:t>Assoluto</a:t>
            </a:r>
            <a:endParaRPr lang="de-DE" altLang="de-DE" sz="800" dirty="0">
              <a:latin typeface="Montserrat" pitchFamily="2" charset="0"/>
            </a:endParaRPr>
          </a:p>
          <a:p>
            <a:endParaRPr lang="de-DE" sz="800" dirty="0"/>
          </a:p>
        </p:txBody>
      </p:sp>
    </p:spTree>
    <p:extLst>
      <p:ext uri="{BB962C8B-B14F-4D97-AF65-F5344CB8AC3E}">
        <p14:creationId xmlns:p14="http://schemas.microsoft.com/office/powerpoint/2010/main" val="256464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5D50A-E7D6-9B77-670C-E8EEACF0B98D}"/>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3078499F-C531-EA09-04B7-E59C1BF46455}"/>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 name="Grafik 2">
            <a:extLst>
              <a:ext uri="{FF2B5EF4-FFF2-40B4-BE49-F238E27FC236}">
                <a16:creationId xmlns:a16="http://schemas.microsoft.com/office/drawing/2014/main" id="{7FD394EC-BE98-35D8-5452-35AFFCFC34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6" y="5519345"/>
            <a:ext cx="6858000" cy="4000500"/>
          </a:xfrm>
          <a:prstGeom prst="rect">
            <a:avLst/>
          </a:prstGeom>
        </p:spPr>
      </p:pic>
      <p:pic>
        <p:nvPicPr>
          <p:cNvPr id="7" name="Grafik 6">
            <a:extLst>
              <a:ext uri="{FF2B5EF4-FFF2-40B4-BE49-F238E27FC236}">
                <a16:creationId xmlns:a16="http://schemas.microsoft.com/office/drawing/2014/main" id="{2E72006A-400B-2E4E-F850-4894850821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2" y="1216993"/>
            <a:ext cx="6858000" cy="4000500"/>
          </a:xfrm>
          <a:prstGeom prst="rect">
            <a:avLst/>
          </a:prstGeom>
        </p:spPr>
      </p:pic>
      <p:sp>
        <p:nvSpPr>
          <p:cNvPr id="17" name="Textfeld 16">
            <a:extLst>
              <a:ext uri="{FF2B5EF4-FFF2-40B4-BE49-F238E27FC236}">
                <a16:creationId xmlns:a16="http://schemas.microsoft.com/office/drawing/2014/main" id="{873E2B6C-E488-D47E-EFDD-C863480A77C5}"/>
              </a:ext>
            </a:extLst>
          </p:cNvPr>
          <p:cNvSpPr txBox="1"/>
          <p:nvPr/>
        </p:nvSpPr>
        <p:spPr>
          <a:xfrm>
            <a:off x="-3582" y="9498821"/>
            <a:ext cx="2759089" cy="338554"/>
          </a:xfrm>
          <a:prstGeom prst="rect">
            <a:avLst/>
          </a:prstGeom>
          <a:noFill/>
        </p:spPr>
        <p:txBody>
          <a:bodyPr wrap="none" rtlCol="0">
            <a:spAutoFit/>
          </a:bodyPr>
          <a:lstStyle/>
          <a:p>
            <a:r>
              <a:rPr lang="de-DE" altLang="de-DE" sz="800" dirty="0">
                <a:solidFill>
                  <a:srgbClr val="E7E7E7"/>
                </a:solidFill>
                <a:latin typeface="Montserrat" pitchFamily="2" charset="0"/>
              </a:rPr>
              <a:t>SELECT LINE: Oro Rosa </a:t>
            </a:r>
            <a:r>
              <a:rPr lang="de-DE" altLang="de-DE" sz="800" dirty="0" err="1">
                <a:solidFill>
                  <a:srgbClr val="E7E7E7"/>
                </a:solidFill>
                <a:latin typeface="Montserrat" pitchFamily="2" charset="0"/>
              </a:rPr>
              <a:t>Lucido</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wit</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dial</a:t>
            </a:r>
            <a:r>
              <a:rPr lang="de-DE" altLang="de-DE" sz="800" dirty="0">
                <a:solidFill>
                  <a:srgbClr val="E7E7E7"/>
                </a:solidFill>
                <a:latin typeface="Montserrat" pitchFamily="2" charset="0"/>
              </a:rPr>
              <a:t> Verde Oliva</a:t>
            </a:r>
            <a:endParaRPr lang="de-DE" altLang="de-DE" sz="800" dirty="0">
              <a:latin typeface="Montserrat" pitchFamily="2" charset="0"/>
            </a:endParaRPr>
          </a:p>
          <a:p>
            <a:endParaRPr lang="de-DE" sz="800" dirty="0"/>
          </a:p>
        </p:txBody>
      </p:sp>
      <p:sp>
        <p:nvSpPr>
          <p:cNvPr id="18" name="Textfeld 17">
            <a:extLst>
              <a:ext uri="{FF2B5EF4-FFF2-40B4-BE49-F238E27FC236}">
                <a16:creationId xmlns:a16="http://schemas.microsoft.com/office/drawing/2014/main" id="{44ACD2A1-1C93-B226-0871-A8E145858374}"/>
              </a:ext>
            </a:extLst>
          </p:cNvPr>
          <p:cNvSpPr txBox="1"/>
          <p:nvPr/>
        </p:nvSpPr>
        <p:spPr>
          <a:xfrm>
            <a:off x="0" y="5220959"/>
            <a:ext cx="3312125" cy="338554"/>
          </a:xfrm>
          <a:prstGeom prst="rect">
            <a:avLst/>
          </a:prstGeom>
          <a:noFill/>
        </p:spPr>
        <p:txBody>
          <a:bodyPr wrap="none" rtlCol="0">
            <a:spAutoFit/>
          </a:bodyPr>
          <a:lstStyle/>
          <a:p>
            <a:r>
              <a:rPr lang="de-DE" altLang="de-DE" sz="800" dirty="0">
                <a:solidFill>
                  <a:srgbClr val="E7E7E7"/>
                </a:solidFill>
                <a:latin typeface="Montserrat" pitchFamily="2" charset="0"/>
              </a:rPr>
              <a:t>SELECT LINE: Oro Bianco </a:t>
            </a:r>
            <a:r>
              <a:rPr lang="de-DE" altLang="de-DE" sz="800" dirty="0" err="1">
                <a:solidFill>
                  <a:srgbClr val="E7E7E7"/>
                </a:solidFill>
                <a:latin typeface="Montserrat" pitchFamily="2" charset="0"/>
              </a:rPr>
              <a:t>Lucido</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with</a:t>
            </a:r>
            <a:r>
              <a:rPr lang="de-DE" altLang="de-DE" sz="800" dirty="0">
                <a:solidFill>
                  <a:srgbClr val="E7E7E7"/>
                </a:solidFill>
                <a:latin typeface="Montserrat" pitchFamily="2" charset="0"/>
              </a:rPr>
              <a:t> </a:t>
            </a:r>
            <a:r>
              <a:rPr lang="de-DE" altLang="de-DE" sz="800" dirty="0" err="1">
                <a:solidFill>
                  <a:srgbClr val="E7E7E7"/>
                </a:solidFill>
                <a:latin typeface="Montserrat" pitchFamily="2" charset="0"/>
              </a:rPr>
              <a:t>dial</a:t>
            </a:r>
            <a:r>
              <a:rPr lang="de-DE" altLang="de-DE" sz="800" dirty="0">
                <a:solidFill>
                  <a:srgbClr val="E7E7E7"/>
                </a:solidFill>
                <a:latin typeface="Montserrat" pitchFamily="2" charset="0"/>
              </a:rPr>
              <a:t> Beige </a:t>
            </a:r>
            <a:r>
              <a:rPr lang="de-DE" altLang="de-DE" sz="800" dirty="0" err="1">
                <a:solidFill>
                  <a:srgbClr val="E7E7E7"/>
                </a:solidFill>
                <a:latin typeface="Montserrat" pitchFamily="2" charset="0"/>
              </a:rPr>
              <a:t>Champange</a:t>
            </a:r>
            <a:endParaRPr lang="de-DE" altLang="de-DE" sz="800" dirty="0">
              <a:latin typeface="Montserrat" pitchFamily="2" charset="0"/>
            </a:endParaRPr>
          </a:p>
          <a:p>
            <a:endParaRPr lang="de-DE" sz="800" dirty="0"/>
          </a:p>
        </p:txBody>
      </p:sp>
      <p:pic>
        <p:nvPicPr>
          <p:cNvPr id="19" name="Grafik 18">
            <a:extLst>
              <a:ext uri="{FF2B5EF4-FFF2-40B4-BE49-F238E27FC236}">
                <a16:creationId xmlns:a16="http://schemas.microsoft.com/office/drawing/2014/main" id="{C0E90389-7246-6BB8-5AC1-A9CE9EAAC4A7}"/>
              </a:ext>
            </a:extLst>
          </p:cNvPr>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516334" y="351156"/>
            <a:ext cx="2061594" cy="558510"/>
          </a:xfrm>
          <a:prstGeom prst="rect">
            <a:avLst/>
          </a:prstGeom>
        </p:spPr>
      </p:pic>
      <p:sp>
        <p:nvSpPr>
          <p:cNvPr id="20" name="Textfeld 19">
            <a:extLst>
              <a:ext uri="{FF2B5EF4-FFF2-40B4-BE49-F238E27FC236}">
                <a16:creationId xmlns:a16="http://schemas.microsoft.com/office/drawing/2014/main" id="{DE7E875D-BBD2-B0E9-7B40-E65F3B9FC24D}"/>
              </a:ext>
            </a:extLst>
          </p:cNvPr>
          <p:cNvSpPr txBox="1"/>
          <p:nvPr/>
        </p:nvSpPr>
        <p:spPr>
          <a:xfrm>
            <a:off x="3657929" y="526089"/>
            <a:ext cx="2665807" cy="400110"/>
          </a:xfrm>
          <a:prstGeom prst="rect">
            <a:avLst/>
          </a:prstGeom>
          <a:noFill/>
        </p:spPr>
        <p:txBody>
          <a:bodyPr wrap="square" rtlCol="0">
            <a:spAutoFit/>
          </a:bodyPr>
          <a:lstStyle/>
          <a:p>
            <a:pPr algn="ctr"/>
            <a:br>
              <a:rPr lang="de-DE" sz="1000" dirty="0">
                <a:solidFill>
                  <a:srgbClr val="F2F2F2"/>
                </a:solidFill>
              </a:rPr>
            </a:br>
            <a:r>
              <a:rPr lang="de-DE" sz="1000" b="1" dirty="0">
                <a:solidFill>
                  <a:srgbClr val="F2F2F2"/>
                </a:solidFill>
              </a:rPr>
              <a:t>TEMPUS AD PERSONAM</a:t>
            </a:r>
          </a:p>
        </p:txBody>
      </p:sp>
      <p:sp>
        <p:nvSpPr>
          <p:cNvPr id="22" name="Textfeld 21">
            <a:extLst>
              <a:ext uri="{FF2B5EF4-FFF2-40B4-BE49-F238E27FC236}">
                <a16:creationId xmlns:a16="http://schemas.microsoft.com/office/drawing/2014/main" id="{5B0B420B-5BF0-F597-AA0C-CB518BDC625F}"/>
              </a:ext>
            </a:extLst>
          </p:cNvPr>
          <p:cNvSpPr txBox="1"/>
          <p:nvPr/>
        </p:nvSpPr>
        <p:spPr>
          <a:xfrm>
            <a:off x="3890682" y="408312"/>
            <a:ext cx="2585454" cy="400110"/>
          </a:xfrm>
          <a:prstGeom prst="rect">
            <a:avLst/>
          </a:prstGeom>
          <a:noFill/>
        </p:spPr>
        <p:txBody>
          <a:bodyPr wrap="square" rtlCol="0">
            <a:spAutoFit/>
          </a:bodyPr>
          <a:lstStyle/>
          <a:p>
            <a:pPr algn="ctr"/>
            <a:r>
              <a:rPr lang="de-DE" sz="2000" dirty="0">
                <a:solidFill>
                  <a:schemeClr val="bg1">
                    <a:lumMod val="95000"/>
                  </a:schemeClr>
                </a:solidFill>
                <a:latin typeface="Montserrat" pitchFamily="2" charset="0"/>
              </a:rPr>
              <a:t>INSPIRATION</a:t>
            </a:r>
          </a:p>
        </p:txBody>
      </p:sp>
    </p:spTree>
    <p:extLst>
      <p:ext uri="{BB962C8B-B14F-4D97-AF65-F5344CB8AC3E}">
        <p14:creationId xmlns:p14="http://schemas.microsoft.com/office/powerpoint/2010/main" val="12424504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F3A12-5EF3-126A-6233-198ABE218B9B}"/>
            </a:ext>
          </a:extLst>
        </p:cNvPr>
        <p:cNvGrpSpPr/>
        <p:nvPr/>
      </p:nvGrpSpPr>
      <p:grpSpPr>
        <a:xfrm>
          <a:off x="0" y="0"/>
          <a:ext cx="0" cy="0"/>
          <a:chOff x="0" y="0"/>
          <a:chExt cx="0" cy="0"/>
        </a:xfrm>
      </p:grpSpPr>
      <p:sp>
        <p:nvSpPr>
          <p:cNvPr id="21" name="Rechteck 20">
            <a:extLst>
              <a:ext uri="{FF2B5EF4-FFF2-40B4-BE49-F238E27FC236}">
                <a16:creationId xmlns:a16="http://schemas.microsoft.com/office/drawing/2014/main" id="{546D4D06-2B53-4DB2-70A9-BF9A0EFAE639}"/>
              </a:ext>
            </a:extLst>
          </p:cNvPr>
          <p:cNvSpPr/>
          <p:nvPr/>
        </p:nvSpPr>
        <p:spPr>
          <a:xfrm>
            <a:off x="0" y="0"/>
            <a:ext cx="6857998" cy="990600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3" name="Grafik 2">
            <a:extLst>
              <a:ext uri="{FF2B5EF4-FFF2-40B4-BE49-F238E27FC236}">
                <a16:creationId xmlns:a16="http://schemas.microsoft.com/office/drawing/2014/main" id="{FBB7C923-A220-28F4-3F85-ECC5C8E40A99}"/>
              </a:ext>
            </a:extLst>
          </p:cNvPr>
          <p:cNvPicPr>
            <a:picLocks noChangeAspect="1"/>
          </p:cNvPicPr>
          <p:nvPr/>
        </p:nvPicPr>
        <p:blipFill>
          <a:blip r:embed="rId2">
            <a:biLevel thresh="25000"/>
            <a:extLst>
              <a:ext uri="{28A0092B-C50C-407E-A947-70E740481C1C}">
                <a14:useLocalDpi xmlns:a14="http://schemas.microsoft.com/office/drawing/2010/main" val="0"/>
              </a:ext>
            </a:extLst>
          </a:blip>
          <a:srcRect l="2403"/>
          <a:stretch>
            <a:fillRect/>
          </a:stretch>
        </p:blipFill>
        <p:spPr>
          <a:xfrm>
            <a:off x="0" y="0"/>
            <a:ext cx="6857998" cy="9906000"/>
          </a:xfrm>
          <a:prstGeom prst="rect">
            <a:avLst/>
          </a:prstGeom>
        </p:spPr>
      </p:pic>
      <p:sp>
        <p:nvSpPr>
          <p:cNvPr id="5" name="Textfeld 4">
            <a:extLst>
              <a:ext uri="{FF2B5EF4-FFF2-40B4-BE49-F238E27FC236}">
                <a16:creationId xmlns:a16="http://schemas.microsoft.com/office/drawing/2014/main" id="{E5FAF893-A842-7991-376A-26C4A070AB3F}"/>
              </a:ext>
            </a:extLst>
          </p:cNvPr>
          <p:cNvSpPr txBox="1"/>
          <p:nvPr/>
        </p:nvSpPr>
        <p:spPr>
          <a:xfrm>
            <a:off x="1627094" y="6650067"/>
            <a:ext cx="3433482" cy="1546577"/>
          </a:xfrm>
          <a:prstGeom prst="rect">
            <a:avLst/>
          </a:prstGeom>
          <a:noFill/>
        </p:spPr>
        <p:txBody>
          <a:bodyPr wrap="square">
            <a:spAutoFit/>
          </a:bodyPr>
          <a:lstStyle/>
          <a:p>
            <a:pPr algn="ctr"/>
            <a:r>
              <a:rPr lang="en-US" sz="1050" b="1" dirty="0">
                <a:solidFill>
                  <a:srgbClr val="E8E8E8"/>
                </a:solidFill>
                <a:latin typeface="Montserrat" pitchFamily="2" charset="0"/>
              </a:rPr>
              <a:t>CENTENARIO DESIGN</a:t>
            </a:r>
          </a:p>
          <a:p>
            <a:pPr algn="ctr"/>
            <a:r>
              <a:rPr lang="en-US" sz="1050" dirty="0">
                <a:solidFill>
                  <a:srgbClr val="E8E8E8"/>
                </a:solidFill>
                <a:latin typeface="Montserrat" pitchFamily="2" charset="0"/>
              </a:rPr>
              <a:t>Peter Kugler</a:t>
            </a:r>
          </a:p>
          <a:p>
            <a:pPr algn="ctr"/>
            <a:r>
              <a:rPr lang="en-US" sz="1050" dirty="0">
                <a:solidFill>
                  <a:srgbClr val="E8E8E8"/>
                </a:solidFill>
                <a:latin typeface="Montserrat" pitchFamily="2" charset="0"/>
              </a:rPr>
              <a:t>Founder and Head of Design</a:t>
            </a:r>
          </a:p>
          <a:p>
            <a:pPr algn="ctr"/>
            <a:r>
              <a:rPr lang="en-US" sz="1050" dirty="0" err="1">
                <a:solidFill>
                  <a:srgbClr val="E8E8E8"/>
                </a:solidFill>
                <a:latin typeface="Montserrat" pitchFamily="2" charset="0"/>
              </a:rPr>
              <a:t>Ziegelhaustraße</a:t>
            </a:r>
            <a:r>
              <a:rPr lang="en-US" sz="1050" dirty="0">
                <a:solidFill>
                  <a:srgbClr val="E8E8E8"/>
                </a:solidFill>
                <a:latin typeface="Montserrat" pitchFamily="2" charset="0"/>
              </a:rPr>
              <a:t> 5a</a:t>
            </a:r>
          </a:p>
          <a:p>
            <a:pPr algn="ctr"/>
            <a:r>
              <a:rPr lang="en-US" sz="1050" dirty="0">
                <a:solidFill>
                  <a:srgbClr val="E8E8E8"/>
                </a:solidFill>
                <a:latin typeface="Montserrat" pitchFamily="2" charset="0"/>
              </a:rPr>
              <a:t>86609 </a:t>
            </a:r>
            <a:r>
              <a:rPr lang="en-US" sz="1050" dirty="0" err="1">
                <a:solidFill>
                  <a:srgbClr val="E8E8E8"/>
                </a:solidFill>
                <a:latin typeface="Montserrat" pitchFamily="2" charset="0"/>
              </a:rPr>
              <a:t>Donauwörth</a:t>
            </a:r>
            <a:endParaRPr lang="en-US" sz="1050" dirty="0">
              <a:solidFill>
                <a:srgbClr val="E8E8E8"/>
              </a:solidFill>
              <a:latin typeface="Montserrat" pitchFamily="2" charset="0"/>
            </a:endParaRPr>
          </a:p>
          <a:p>
            <a:pPr algn="ctr"/>
            <a:r>
              <a:rPr lang="en-US" sz="1050" dirty="0">
                <a:solidFill>
                  <a:srgbClr val="E8E8E8"/>
                </a:solidFill>
                <a:latin typeface="Montserrat" pitchFamily="2" charset="0"/>
              </a:rPr>
              <a:t>+49 1751629599</a:t>
            </a:r>
          </a:p>
          <a:p>
            <a:pPr algn="ctr"/>
            <a:r>
              <a:rPr lang="en-US" sz="1050" dirty="0">
                <a:solidFill>
                  <a:srgbClr val="E8E8E8"/>
                </a:solidFill>
                <a:latin typeface="Montserrat" pitchFamily="2" charset="0"/>
              </a:rPr>
              <a:t>peter.kugler@centenariodesign.de</a:t>
            </a:r>
          </a:p>
          <a:p>
            <a:pPr algn="ctr"/>
            <a:r>
              <a:rPr lang="en-US" sz="1050" dirty="0">
                <a:solidFill>
                  <a:srgbClr val="E8E8E8"/>
                </a:solidFill>
                <a:latin typeface="Montserrat" pitchFamily="2" charset="0"/>
              </a:rPr>
              <a:t>centenariodesign.de/.com</a:t>
            </a:r>
          </a:p>
          <a:p>
            <a:pPr algn="ctr"/>
            <a:r>
              <a:rPr lang="en-US" sz="1050" dirty="0">
                <a:solidFill>
                  <a:srgbClr val="E8E8E8"/>
                </a:solidFill>
                <a:latin typeface="Montserrat" pitchFamily="2" charset="0"/>
              </a:rPr>
              <a:t>Instagram @centenariodesign</a:t>
            </a:r>
            <a:endParaRPr lang="de-DE" sz="1050" dirty="0">
              <a:solidFill>
                <a:srgbClr val="E8E8E8"/>
              </a:solidFill>
              <a:latin typeface="Montserrat" pitchFamily="2" charset="0"/>
            </a:endParaRPr>
          </a:p>
        </p:txBody>
      </p:sp>
    </p:spTree>
    <p:extLst>
      <p:ext uri="{BB962C8B-B14F-4D97-AF65-F5344CB8AC3E}">
        <p14:creationId xmlns:p14="http://schemas.microsoft.com/office/powerpoint/2010/main" val="2613022333"/>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0</TotalTime>
  <Words>3036</Words>
  <Application>Microsoft Office PowerPoint</Application>
  <PresentationFormat>A4-Papier (210 x 297 mm)</PresentationFormat>
  <Paragraphs>282</Paragraphs>
  <Slides>20</Slides>
  <Notes>4</Notes>
  <HiddenSlides>0</HiddenSlides>
  <MMClips>0</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20</vt:i4>
      </vt:variant>
    </vt:vector>
  </HeadingPairs>
  <TitlesOfParts>
    <vt:vector size="27" baseType="lpstr">
      <vt:lpstr>Arial</vt:lpstr>
      <vt:lpstr>Calibri</vt:lpstr>
      <vt:lpstr>Calibri Light</vt:lpstr>
      <vt:lpstr>Montserrat</vt:lpstr>
      <vt:lpstr>Montserrat Medium</vt:lpstr>
      <vt:lpstr>Wingdings</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Kugler Peter</dc:creator>
  <cp:lastModifiedBy>Kugler Peter</cp:lastModifiedBy>
  <cp:revision>90</cp:revision>
  <cp:lastPrinted>2026-07-29T08:31:00Z</cp:lastPrinted>
  <dcterms:created xsi:type="dcterms:W3CDTF">2026-07-27T07:34:33Z</dcterms:created>
  <dcterms:modified xsi:type="dcterms:W3CDTF">2026-07-29T08:31:35Z</dcterms:modified>
</cp:coreProperties>
</file>